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81" r:id="rId3"/>
    <p:sldId id="280" r:id="rId4"/>
    <p:sldId id="309" r:id="rId5"/>
    <p:sldId id="308" r:id="rId6"/>
    <p:sldId id="307" r:id="rId7"/>
    <p:sldId id="269" r:id="rId8"/>
    <p:sldId id="322" r:id="rId9"/>
    <p:sldId id="311" r:id="rId10"/>
    <p:sldId id="313" r:id="rId11"/>
    <p:sldId id="312" r:id="rId12"/>
    <p:sldId id="285" r:id="rId13"/>
    <p:sldId id="276" r:id="rId14"/>
    <p:sldId id="314" r:id="rId15"/>
    <p:sldId id="283" r:id="rId16"/>
    <p:sldId id="315" r:id="rId17"/>
    <p:sldId id="284" r:id="rId18"/>
    <p:sldId id="316" r:id="rId19"/>
    <p:sldId id="261" r:id="rId20"/>
    <p:sldId id="318" r:id="rId21"/>
    <p:sldId id="287" r:id="rId22"/>
    <p:sldId id="320" r:id="rId23"/>
    <p:sldId id="290" r:id="rId24"/>
    <p:sldId id="291" r:id="rId25"/>
    <p:sldId id="286" r:id="rId26"/>
    <p:sldId id="306" r:id="rId27"/>
    <p:sldId id="288" r:id="rId28"/>
    <p:sldId id="292" r:id="rId29"/>
    <p:sldId id="310" r:id="rId30"/>
    <p:sldId id="295" r:id="rId31"/>
    <p:sldId id="296" r:id="rId32"/>
    <p:sldId id="297" r:id="rId33"/>
    <p:sldId id="304" r:id="rId34"/>
    <p:sldId id="305" r:id="rId35"/>
    <p:sldId id="303" r:id="rId36"/>
    <p:sldId id="2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75E"/>
    <a:srgbClr val="098509"/>
    <a:srgbClr val="0177C8"/>
    <a:srgbClr val="7C1985"/>
    <a:srgbClr val="C49608"/>
    <a:srgbClr val="00647A"/>
    <a:srgbClr val="06888F"/>
    <a:srgbClr val="388E7A"/>
    <a:srgbClr val="C7B60A"/>
    <a:srgbClr val="87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4032" autoAdjust="0"/>
  </p:normalViewPr>
  <p:slideViewPr>
    <p:cSldViewPr snapToGrid="0">
      <p:cViewPr varScale="1">
        <p:scale>
          <a:sx n="23" d="100"/>
          <a:sy n="23" d="100"/>
        </p:scale>
        <p:origin x="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85CB1-6A7B-4DCE-AA48-D3D3F09A71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8056851-2100-49F4-B648-CD49B729CAF8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</a:rPr>
            <a:t>Revealed that there are scenarios where deterministic encryption is not safe even under a uniform prior.</a:t>
          </a:r>
        </a:p>
      </dgm:t>
    </dgm:pt>
    <dgm:pt modelId="{8FF4DE2E-804E-4B19-AB01-459D000AEA54}" type="parTrans" cxnId="{E437F885-96E8-4ED1-BE94-43DBA81ADB69}">
      <dgm:prSet/>
      <dgm:spPr/>
      <dgm:t>
        <a:bodyPr/>
        <a:lstStyle/>
        <a:p>
          <a:endParaRPr lang="en-US" sz="2400"/>
        </a:p>
      </dgm:t>
    </dgm:pt>
    <dgm:pt modelId="{55D60CA8-D270-4A2E-87A8-FFF1AB5871FE}" type="sibTrans" cxnId="{E437F885-96E8-4ED1-BE94-43DBA81ADB69}">
      <dgm:prSet/>
      <dgm:spPr/>
      <dgm:t>
        <a:bodyPr/>
        <a:lstStyle/>
        <a:p>
          <a:endParaRPr lang="en-US" sz="2400"/>
        </a:p>
      </dgm:t>
    </dgm:pt>
    <dgm:pt modelId="{EC4E42C5-EE0F-4A04-AF3F-3B6B9DAFEEF6}">
      <dgm:prSet phldrT="[Text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</a:rPr>
            <a:t>Demonstrated a novel security framework by coupling the provable security approach of modern cryptography with QIF theory.</a:t>
          </a:r>
        </a:p>
      </dgm:t>
    </dgm:pt>
    <dgm:pt modelId="{45812B56-95FB-4FF5-9B86-BAFE37108363}" type="parTrans" cxnId="{48231F29-F0DC-49F2-899B-E2A68C92828A}">
      <dgm:prSet/>
      <dgm:spPr/>
      <dgm:t>
        <a:bodyPr/>
        <a:lstStyle/>
        <a:p>
          <a:endParaRPr lang="en-US" sz="2400"/>
        </a:p>
      </dgm:t>
    </dgm:pt>
    <dgm:pt modelId="{4BD6358D-C5D8-4A48-B82E-6F8D3824141F}" type="sibTrans" cxnId="{48231F29-F0DC-49F2-899B-E2A68C92828A}">
      <dgm:prSet/>
      <dgm:spPr/>
      <dgm:t>
        <a:bodyPr/>
        <a:lstStyle/>
        <a:p>
          <a:endParaRPr lang="en-US" sz="2400"/>
        </a:p>
      </dgm:t>
    </dgm:pt>
    <dgm:pt modelId="{608E37F6-C0E5-4951-BB87-BC86261648B8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1"/>
              </a:solidFill>
            </a:rPr>
            <a:t>Illustrated that there is no one ‘right’ way to quantify leakage. Information flow depends on the operational scenario.</a:t>
          </a:r>
        </a:p>
      </dgm:t>
    </dgm:pt>
    <dgm:pt modelId="{694A1F64-AAEF-4E5A-B229-DDFFC242C30C}" type="sibTrans" cxnId="{35CE54AF-87B4-463A-A720-4D5FFB3ACC5C}">
      <dgm:prSet/>
      <dgm:spPr/>
      <dgm:t>
        <a:bodyPr/>
        <a:lstStyle/>
        <a:p>
          <a:endParaRPr lang="en-US" sz="2400"/>
        </a:p>
      </dgm:t>
    </dgm:pt>
    <dgm:pt modelId="{BAC09756-E3EA-4680-B6BE-48B0DC11D574}" type="parTrans" cxnId="{35CE54AF-87B4-463A-A720-4D5FFB3ACC5C}">
      <dgm:prSet/>
      <dgm:spPr/>
      <dgm:t>
        <a:bodyPr/>
        <a:lstStyle/>
        <a:p>
          <a:endParaRPr lang="en-US" sz="2400"/>
        </a:p>
      </dgm:t>
    </dgm:pt>
    <dgm:pt modelId="{4B4603E0-950F-45B7-83CB-77EC6E3B67AE}" type="pres">
      <dgm:prSet presAssocID="{C9F85CB1-6A7B-4DCE-AA48-D3D3F09A7134}" presName="root" presStyleCnt="0">
        <dgm:presLayoutVars>
          <dgm:dir/>
          <dgm:resizeHandles val="exact"/>
        </dgm:presLayoutVars>
      </dgm:prSet>
      <dgm:spPr/>
    </dgm:pt>
    <dgm:pt modelId="{2A273331-BC16-4B7E-A884-35DE442BB980}" type="pres">
      <dgm:prSet presAssocID="{28056851-2100-49F4-B648-CD49B729CAF8}" presName="compNode" presStyleCnt="0"/>
      <dgm:spPr/>
    </dgm:pt>
    <dgm:pt modelId="{40AF6CC7-938E-4DD0-ADDF-F6831CFF7D44}" type="pres">
      <dgm:prSet presAssocID="{28056851-2100-49F4-B648-CD49B729CAF8}" presName="bgRect" presStyleLbl="bgShp" presStyleIdx="0" presStyleCnt="3"/>
      <dgm:spPr>
        <a:solidFill>
          <a:srgbClr val="7C1985"/>
        </a:solidFill>
      </dgm:spPr>
    </dgm:pt>
    <dgm:pt modelId="{17896AAE-F07B-4073-B170-3F59FA7D0079}" type="pres">
      <dgm:prSet presAssocID="{28056851-2100-49F4-B648-CD49B729CA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4106A00D-1E97-4361-9B8E-3075B9957889}" type="pres">
      <dgm:prSet presAssocID="{28056851-2100-49F4-B648-CD49B729CAF8}" presName="spaceRect" presStyleCnt="0"/>
      <dgm:spPr/>
    </dgm:pt>
    <dgm:pt modelId="{1D5C6B32-1E51-46CE-BF99-A28DD7E28E55}" type="pres">
      <dgm:prSet presAssocID="{28056851-2100-49F4-B648-CD49B729CAF8}" presName="parTx" presStyleLbl="revTx" presStyleIdx="0" presStyleCnt="3">
        <dgm:presLayoutVars>
          <dgm:chMax val="0"/>
          <dgm:chPref val="0"/>
        </dgm:presLayoutVars>
      </dgm:prSet>
      <dgm:spPr/>
    </dgm:pt>
    <dgm:pt modelId="{669F5619-0B33-4351-97BD-D8BAA642635F}" type="pres">
      <dgm:prSet presAssocID="{55D60CA8-D270-4A2E-87A8-FFF1AB5871FE}" presName="sibTrans" presStyleCnt="0"/>
      <dgm:spPr/>
    </dgm:pt>
    <dgm:pt modelId="{38802401-190F-4D88-8F1D-08C662DBF570}" type="pres">
      <dgm:prSet presAssocID="{EC4E42C5-EE0F-4A04-AF3F-3B6B9DAFEEF6}" presName="compNode" presStyleCnt="0"/>
      <dgm:spPr/>
    </dgm:pt>
    <dgm:pt modelId="{C0926FEA-A68C-400E-A0DA-9390D723E226}" type="pres">
      <dgm:prSet presAssocID="{EC4E42C5-EE0F-4A04-AF3F-3B6B9DAFEEF6}" presName="bgRect" presStyleLbl="bgShp" presStyleIdx="1" presStyleCnt="3"/>
      <dgm:spPr>
        <a:solidFill>
          <a:srgbClr val="0B775E"/>
        </a:solidFill>
      </dgm:spPr>
    </dgm:pt>
    <dgm:pt modelId="{BC86A68F-9AD1-4611-BEC2-732F4D1767FA}" type="pres">
      <dgm:prSet presAssocID="{EC4E42C5-EE0F-4A04-AF3F-3B6B9DAFEE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644E6F9-B16F-4AE7-8D78-D7E85B453105}" type="pres">
      <dgm:prSet presAssocID="{EC4E42C5-EE0F-4A04-AF3F-3B6B9DAFEEF6}" presName="spaceRect" presStyleCnt="0"/>
      <dgm:spPr/>
    </dgm:pt>
    <dgm:pt modelId="{05386FF2-7E58-40D9-A16C-AA888C42E0CB}" type="pres">
      <dgm:prSet presAssocID="{EC4E42C5-EE0F-4A04-AF3F-3B6B9DAFEEF6}" presName="parTx" presStyleLbl="revTx" presStyleIdx="1" presStyleCnt="3">
        <dgm:presLayoutVars>
          <dgm:chMax val="0"/>
          <dgm:chPref val="0"/>
        </dgm:presLayoutVars>
      </dgm:prSet>
      <dgm:spPr/>
    </dgm:pt>
    <dgm:pt modelId="{B155926D-B518-4D25-93D5-CD0CC6971660}" type="pres">
      <dgm:prSet presAssocID="{4BD6358D-C5D8-4A48-B82E-6F8D3824141F}" presName="sibTrans" presStyleCnt="0"/>
      <dgm:spPr/>
    </dgm:pt>
    <dgm:pt modelId="{502ABEA1-06C6-4B9B-959F-CA80F263BBFD}" type="pres">
      <dgm:prSet presAssocID="{608E37F6-C0E5-4951-BB87-BC86261648B8}" presName="compNode" presStyleCnt="0"/>
      <dgm:spPr/>
    </dgm:pt>
    <dgm:pt modelId="{9C790C47-6A1D-4512-A1C5-B8BFF72637FF}" type="pres">
      <dgm:prSet presAssocID="{608E37F6-C0E5-4951-BB87-BC86261648B8}" presName="bgRect" presStyleLbl="bgShp" presStyleIdx="2" presStyleCnt="3"/>
      <dgm:spPr>
        <a:solidFill>
          <a:srgbClr val="C49608"/>
        </a:solidFill>
      </dgm:spPr>
    </dgm:pt>
    <dgm:pt modelId="{6A20739E-0B75-4182-A9BC-BE2D20DEAEB5}" type="pres">
      <dgm:prSet presAssocID="{608E37F6-C0E5-4951-BB87-BC86261648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E1D786E5-B189-4E3E-B958-C434D49FBB6E}" type="pres">
      <dgm:prSet presAssocID="{608E37F6-C0E5-4951-BB87-BC86261648B8}" presName="spaceRect" presStyleCnt="0"/>
      <dgm:spPr/>
    </dgm:pt>
    <dgm:pt modelId="{6F04F8CA-B908-4635-94EF-55979ED058A5}" type="pres">
      <dgm:prSet presAssocID="{608E37F6-C0E5-4951-BB87-BC86261648B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A08727-CC5C-4D44-93FD-1A03499E2E31}" type="presOf" srcId="{28056851-2100-49F4-B648-CD49B729CAF8}" destId="{1D5C6B32-1E51-46CE-BF99-A28DD7E28E55}" srcOrd="0" destOrd="0" presId="urn:microsoft.com/office/officeart/2018/2/layout/IconVerticalSolidList"/>
    <dgm:cxn modelId="{48231F29-F0DC-49F2-899B-E2A68C92828A}" srcId="{C9F85CB1-6A7B-4DCE-AA48-D3D3F09A7134}" destId="{EC4E42C5-EE0F-4A04-AF3F-3B6B9DAFEEF6}" srcOrd="1" destOrd="0" parTransId="{45812B56-95FB-4FF5-9B86-BAFE37108363}" sibTransId="{4BD6358D-C5D8-4A48-B82E-6F8D3824141F}"/>
    <dgm:cxn modelId="{E437F885-96E8-4ED1-BE94-43DBA81ADB69}" srcId="{C9F85CB1-6A7B-4DCE-AA48-D3D3F09A7134}" destId="{28056851-2100-49F4-B648-CD49B729CAF8}" srcOrd="0" destOrd="0" parTransId="{8FF4DE2E-804E-4B19-AB01-459D000AEA54}" sibTransId="{55D60CA8-D270-4A2E-87A8-FFF1AB5871FE}"/>
    <dgm:cxn modelId="{35CE54AF-87B4-463A-A720-4D5FFB3ACC5C}" srcId="{C9F85CB1-6A7B-4DCE-AA48-D3D3F09A7134}" destId="{608E37F6-C0E5-4951-BB87-BC86261648B8}" srcOrd="2" destOrd="0" parTransId="{BAC09756-E3EA-4680-B6BE-48B0DC11D574}" sibTransId="{694A1F64-AAEF-4E5A-B229-DDFFC242C30C}"/>
    <dgm:cxn modelId="{2B5680B6-B727-4591-9F87-547C545207F3}" type="presOf" srcId="{C9F85CB1-6A7B-4DCE-AA48-D3D3F09A7134}" destId="{4B4603E0-950F-45B7-83CB-77EC6E3B67AE}" srcOrd="0" destOrd="0" presId="urn:microsoft.com/office/officeart/2018/2/layout/IconVerticalSolidList"/>
    <dgm:cxn modelId="{52CD66B9-5C5F-4E7D-BEDB-4095F7559310}" type="presOf" srcId="{EC4E42C5-EE0F-4A04-AF3F-3B6B9DAFEEF6}" destId="{05386FF2-7E58-40D9-A16C-AA888C42E0CB}" srcOrd="0" destOrd="0" presId="urn:microsoft.com/office/officeart/2018/2/layout/IconVerticalSolidList"/>
    <dgm:cxn modelId="{680857CE-1A7D-4002-B596-FB0684F3EEEF}" type="presOf" srcId="{608E37F6-C0E5-4951-BB87-BC86261648B8}" destId="{6F04F8CA-B908-4635-94EF-55979ED058A5}" srcOrd="0" destOrd="0" presId="urn:microsoft.com/office/officeart/2018/2/layout/IconVerticalSolidList"/>
    <dgm:cxn modelId="{EFA36949-668A-4DCD-8DC5-2F75FC8C6904}" type="presParOf" srcId="{4B4603E0-950F-45B7-83CB-77EC6E3B67AE}" destId="{2A273331-BC16-4B7E-A884-35DE442BB980}" srcOrd="0" destOrd="0" presId="urn:microsoft.com/office/officeart/2018/2/layout/IconVerticalSolidList"/>
    <dgm:cxn modelId="{F86FC9F0-842E-40B5-93DA-A0209562059B}" type="presParOf" srcId="{2A273331-BC16-4B7E-A884-35DE442BB980}" destId="{40AF6CC7-938E-4DD0-ADDF-F6831CFF7D44}" srcOrd="0" destOrd="0" presId="urn:microsoft.com/office/officeart/2018/2/layout/IconVerticalSolidList"/>
    <dgm:cxn modelId="{C91163F0-6F35-4018-9010-E25325378299}" type="presParOf" srcId="{2A273331-BC16-4B7E-A884-35DE442BB980}" destId="{17896AAE-F07B-4073-B170-3F59FA7D0079}" srcOrd="1" destOrd="0" presId="urn:microsoft.com/office/officeart/2018/2/layout/IconVerticalSolidList"/>
    <dgm:cxn modelId="{3D3DBE39-6BA0-4FC4-A3FE-7A27BCCF92C2}" type="presParOf" srcId="{2A273331-BC16-4B7E-A884-35DE442BB980}" destId="{4106A00D-1E97-4361-9B8E-3075B9957889}" srcOrd="2" destOrd="0" presId="urn:microsoft.com/office/officeart/2018/2/layout/IconVerticalSolidList"/>
    <dgm:cxn modelId="{1E38445E-00E7-48DC-A75F-3CD347B0A7B6}" type="presParOf" srcId="{2A273331-BC16-4B7E-A884-35DE442BB980}" destId="{1D5C6B32-1E51-46CE-BF99-A28DD7E28E55}" srcOrd="3" destOrd="0" presId="urn:microsoft.com/office/officeart/2018/2/layout/IconVerticalSolidList"/>
    <dgm:cxn modelId="{A13DFF9C-DEDC-4C81-960B-22C02701DFA7}" type="presParOf" srcId="{4B4603E0-950F-45B7-83CB-77EC6E3B67AE}" destId="{669F5619-0B33-4351-97BD-D8BAA642635F}" srcOrd="1" destOrd="0" presId="urn:microsoft.com/office/officeart/2018/2/layout/IconVerticalSolidList"/>
    <dgm:cxn modelId="{102D936E-8B01-48F3-8519-855776419383}" type="presParOf" srcId="{4B4603E0-950F-45B7-83CB-77EC6E3B67AE}" destId="{38802401-190F-4D88-8F1D-08C662DBF570}" srcOrd="2" destOrd="0" presId="urn:microsoft.com/office/officeart/2018/2/layout/IconVerticalSolidList"/>
    <dgm:cxn modelId="{0F0613BF-2D80-4CD8-8792-4053458554F4}" type="presParOf" srcId="{38802401-190F-4D88-8F1D-08C662DBF570}" destId="{C0926FEA-A68C-400E-A0DA-9390D723E226}" srcOrd="0" destOrd="0" presId="urn:microsoft.com/office/officeart/2018/2/layout/IconVerticalSolidList"/>
    <dgm:cxn modelId="{2B2EB23F-831C-4D74-B45F-2BC53902BE14}" type="presParOf" srcId="{38802401-190F-4D88-8F1D-08C662DBF570}" destId="{BC86A68F-9AD1-4611-BEC2-732F4D1767FA}" srcOrd="1" destOrd="0" presId="urn:microsoft.com/office/officeart/2018/2/layout/IconVerticalSolidList"/>
    <dgm:cxn modelId="{82709F39-E1A5-49D8-83FF-38CF5BF095AF}" type="presParOf" srcId="{38802401-190F-4D88-8F1D-08C662DBF570}" destId="{0644E6F9-B16F-4AE7-8D78-D7E85B453105}" srcOrd="2" destOrd="0" presId="urn:microsoft.com/office/officeart/2018/2/layout/IconVerticalSolidList"/>
    <dgm:cxn modelId="{0A737B1E-41B8-452A-9CCC-14E1B945C486}" type="presParOf" srcId="{38802401-190F-4D88-8F1D-08C662DBF570}" destId="{05386FF2-7E58-40D9-A16C-AA888C42E0CB}" srcOrd="3" destOrd="0" presId="urn:microsoft.com/office/officeart/2018/2/layout/IconVerticalSolidList"/>
    <dgm:cxn modelId="{C2E2BF8F-B3BD-4BF6-9ECF-A2CD819EBD51}" type="presParOf" srcId="{4B4603E0-950F-45B7-83CB-77EC6E3B67AE}" destId="{B155926D-B518-4D25-93D5-CD0CC6971660}" srcOrd="3" destOrd="0" presId="urn:microsoft.com/office/officeart/2018/2/layout/IconVerticalSolidList"/>
    <dgm:cxn modelId="{7A130CC3-8BDC-4ECF-947D-9CD01DE092B6}" type="presParOf" srcId="{4B4603E0-950F-45B7-83CB-77EC6E3B67AE}" destId="{502ABEA1-06C6-4B9B-959F-CA80F263BBFD}" srcOrd="4" destOrd="0" presId="urn:microsoft.com/office/officeart/2018/2/layout/IconVerticalSolidList"/>
    <dgm:cxn modelId="{78957EBC-5C85-4495-B115-95378D3CF95C}" type="presParOf" srcId="{502ABEA1-06C6-4B9B-959F-CA80F263BBFD}" destId="{9C790C47-6A1D-4512-A1C5-B8BFF72637FF}" srcOrd="0" destOrd="0" presId="urn:microsoft.com/office/officeart/2018/2/layout/IconVerticalSolidList"/>
    <dgm:cxn modelId="{2A4255ED-B17C-43E3-B882-FF8FA472AE24}" type="presParOf" srcId="{502ABEA1-06C6-4B9B-959F-CA80F263BBFD}" destId="{6A20739E-0B75-4182-A9BC-BE2D20DEAEB5}" srcOrd="1" destOrd="0" presId="urn:microsoft.com/office/officeart/2018/2/layout/IconVerticalSolidList"/>
    <dgm:cxn modelId="{28C287BE-6A8D-44D0-8B5A-77A6F7FC0345}" type="presParOf" srcId="{502ABEA1-06C6-4B9B-959F-CA80F263BBFD}" destId="{E1D786E5-B189-4E3E-B958-C434D49FBB6E}" srcOrd="2" destOrd="0" presId="urn:microsoft.com/office/officeart/2018/2/layout/IconVerticalSolidList"/>
    <dgm:cxn modelId="{5EAC63F7-5DDF-4608-A39C-5CA38B6CC596}" type="presParOf" srcId="{502ABEA1-06C6-4B9B-959F-CA80F263BBFD}" destId="{6F04F8CA-B908-4635-94EF-55979ED058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F6CC7-938E-4DD0-ADDF-F6831CFF7D44}">
      <dsp:nvSpPr>
        <dsp:cNvPr id="0" name=""/>
        <dsp:cNvSpPr/>
      </dsp:nvSpPr>
      <dsp:spPr>
        <a:xfrm>
          <a:off x="0" y="4801"/>
          <a:ext cx="11074047" cy="1424049"/>
        </a:xfrm>
        <a:prstGeom prst="roundRect">
          <a:avLst>
            <a:gd name="adj" fmla="val 10000"/>
          </a:avLst>
        </a:prstGeom>
        <a:solidFill>
          <a:srgbClr val="7C19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96AAE-F07B-4073-B170-3F59FA7D0079}">
      <dsp:nvSpPr>
        <dsp:cNvPr id="0" name=""/>
        <dsp:cNvSpPr/>
      </dsp:nvSpPr>
      <dsp:spPr>
        <a:xfrm>
          <a:off x="430774" y="325212"/>
          <a:ext cx="783992" cy="7832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6B32-1E51-46CE-BF99-A28DD7E28E55}">
      <dsp:nvSpPr>
        <dsp:cNvPr id="0" name=""/>
        <dsp:cNvSpPr/>
      </dsp:nvSpPr>
      <dsp:spPr>
        <a:xfrm>
          <a:off x="1645542" y="4801"/>
          <a:ext cx="9297637" cy="14254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59" tIns="150859" rIns="150859" bIns="15085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Revealed that there are scenarios where deterministic encryption is not safe even under a uniform prior.</a:t>
          </a:r>
        </a:p>
      </dsp:txBody>
      <dsp:txXfrm>
        <a:off x="1645542" y="4801"/>
        <a:ext cx="9297637" cy="1425441"/>
      </dsp:txXfrm>
    </dsp:sp>
    <dsp:sp modelId="{C0926FEA-A68C-400E-A0DA-9390D723E226}">
      <dsp:nvSpPr>
        <dsp:cNvPr id="0" name=""/>
        <dsp:cNvSpPr/>
      </dsp:nvSpPr>
      <dsp:spPr>
        <a:xfrm>
          <a:off x="0" y="1747007"/>
          <a:ext cx="11074047" cy="1424049"/>
        </a:xfrm>
        <a:prstGeom prst="roundRect">
          <a:avLst>
            <a:gd name="adj" fmla="val 10000"/>
          </a:avLst>
        </a:prstGeom>
        <a:solidFill>
          <a:srgbClr val="0B775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6A68F-9AD1-4611-BEC2-732F4D1767FA}">
      <dsp:nvSpPr>
        <dsp:cNvPr id="0" name=""/>
        <dsp:cNvSpPr/>
      </dsp:nvSpPr>
      <dsp:spPr>
        <a:xfrm>
          <a:off x="430774" y="2067418"/>
          <a:ext cx="783992" cy="7832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86FF2-7E58-40D9-A16C-AA888C42E0CB}">
      <dsp:nvSpPr>
        <dsp:cNvPr id="0" name=""/>
        <dsp:cNvSpPr/>
      </dsp:nvSpPr>
      <dsp:spPr>
        <a:xfrm>
          <a:off x="1645542" y="1747007"/>
          <a:ext cx="9297637" cy="14254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59" tIns="150859" rIns="150859" bIns="15085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Demonstrated a novel security framework by coupling the provable security approach of modern cryptography with QIF theory.</a:t>
          </a:r>
        </a:p>
      </dsp:txBody>
      <dsp:txXfrm>
        <a:off x="1645542" y="1747007"/>
        <a:ext cx="9297637" cy="1425441"/>
      </dsp:txXfrm>
    </dsp:sp>
    <dsp:sp modelId="{9C790C47-6A1D-4512-A1C5-B8BFF72637FF}">
      <dsp:nvSpPr>
        <dsp:cNvPr id="0" name=""/>
        <dsp:cNvSpPr/>
      </dsp:nvSpPr>
      <dsp:spPr>
        <a:xfrm>
          <a:off x="0" y="3489213"/>
          <a:ext cx="11074047" cy="1424049"/>
        </a:xfrm>
        <a:prstGeom prst="roundRect">
          <a:avLst>
            <a:gd name="adj" fmla="val 10000"/>
          </a:avLst>
        </a:prstGeom>
        <a:solidFill>
          <a:srgbClr val="C4960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0739E-0B75-4182-A9BC-BE2D20DEAEB5}">
      <dsp:nvSpPr>
        <dsp:cNvPr id="0" name=""/>
        <dsp:cNvSpPr/>
      </dsp:nvSpPr>
      <dsp:spPr>
        <a:xfrm>
          <a:off x="430774" y="3809624"/>
          <a:ext cx="783992" cy="7832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F8CA-B908-4635-94EF-55979ED058A5}">
      <dsp:nvSpPr>
        <dsp:cNvPr id="0" name=""/>
        <dsp:cNvSpPr/>
      </dsp:nvSpPr>
      <dsp:spPr>
        <a:xfrm>
          <a:off x="1645542" y="3489213"/>
          <a:ext cx="9297637" cy="14254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59" tIns="150859" rIns="150859" bIns="15085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Illustrated that there is no one ‘right’ way to quantify leakage. Information flow depends on the operational scenario.</a:t>
          </a:r>
        </a:p>
      </dsp:txBody>
      <dsp:txXfrm>
        <a:off x="1645542" y="3489213"/>
        <a:ext cx="9297637" cy="142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3C395-329F-40E7-BC73-483AFA5B6B9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ECFA-D1D2-4045-A6E0-E7363488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explore this, I'll be using a running example of health database. each have a disease. only 3 diseases for simplicity. want to evaluate under operational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7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look at the very left end (n = 1), the blue curve is 1/3. If you have just a single disease, guess a b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n grows, the adversary will have to guess the disease at every index and the probability quickly goes to 0 (1/3 ^ nth)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green line: how well the adversary can do given the output which tells you the way the column is broken into blocks.</a:t>
            </a:r>
          </a:p>
          <a:p>
            <a:r>
              <a:rPr lang="en-US" dirty="0"/>
              <a:t>We can observe that the posterior curve is going to 1/6</a:t>
            </a:r>
            <a:r>
              <a:rPr lang="en-US" baseline="30000" dirty="0"/>
              <a:t>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O</a:t>
            </a:r>
            <a:r>
              <a:rPr lang="en-US" dirty="0"/>
              <a:t>nce n is large, we can generally expect 3 blocks. The adversary will have to guess which is which and there’s 6 possible ways the diseases could be allocated to the 3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turn to the non uniform case. </a:t>
            </a:r>
          </a:p>
          <a:p>
            <a:r>
              <a:rPr lang="en-US" dirty="0"/>
              <a:t>The prior vulnerability represented by the blue line again goes to 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1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posterior vulnerability represented by the green line, as explained in the previous intuition, sees that as n grows, we will likely see a large block, a medium block and a small block which the adversary will be able to reliably map to a, b, and c, and her success rate will go up to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8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can see, information flow changes based on the prior of the secret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81E3F"/>
                </a:solidFill>
              </a:rPr>
              <a:t>Jointly referred to as ‘single index’. </a:t>
            </a:r>
            <a:r>
              <a:rPr lang="en-US" dirty="0"/>
              <a:t>Graphed on same axis to compare, but do represent different operational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uniform case, the three lines coincide—in these scenarios with this prior, there is no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9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Seeing how the column breaks into blocks is useless in trying to determine the value of a specific entry. </a:t>
            </a:r>
          </a:p>
          <a:p>
            <a:r>
              <a:rPr lang="en-US" dirty="0"/>
              <a:t>Vs Bayes, with considerable leakage.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information flow gives ways to quantify the amount leakage in a system taking a secret input </a:t>
            </a:r>
            <a:r>
              <a:rPr lang="en-US" i="1" dirty="0"/>
              <a:t>X</a:t>
            </a:r>
            <a:r>
              <a:rPr lang="en-US" dirty="0"/>
              <a:t> to an observable output </a:t>
            </a:r>
            <a:r>
              <a:rPr lang="en-US" i="1" dirty="0"/>
              <a:t>Y</a:t>
            </a:r>
            <a:r>
              <a:rPr lang="en-US" dirty="0"/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quantify the leakage caused by deterministic encryption. Here X is a database column of diseases, drawn independently according to some prior distribution on diseases. And Y is the deterministic encryption of the column, modeled as a random permutation which is the “ideal object”.</a:t>
            </a:r>
          </a:p>
          <a:p>
            <a:endParaRPr lang="en-US" dirty="0"/>
          </a:p>
          <a:p>
            <a:r>
              <a:rPr lang="en-US" dirty="0"/>
              <a:t>adversary is information theoretic and has knowledge of a prior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turn to the nonuniform prior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1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nonuniform case, the blue line shows that there is a ½ chance of guessing an index correctly a priori.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6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free scenario the adversary can guess about whatever block is most advantageous to guess about and the vulnerability goes up to 1 very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9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in the forced scenario, the adversary may be forced to guess about a block she isn’t sure about, and so the vulnerability goes up slower.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81E3F"/>
                </a:solidFill>
              </a:rPr>
              <a:t>Again, we can see the leakage changes depending on the prior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2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81E3F"/>
                </a:solidFill>
              </a:rPr>
              <a:t>Let’s go back to the single index graphs for a second.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These graphs summarize very complicated stories.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9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can see where n = 12 on the free orange line, the posterior vulnerability is around 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Let’s walk through where the .8 is coming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2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This graph illustrates all the possible block structures you could see in terms of sizes of the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9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with large ns such as a hospital database. </a:t>
            </a:r>
          </a:p>
          <a:p>
            <a:endParaRPr lang="en-US" dirty="0"/>
          </a:p>
          <a:p>
            <a:r>
              <a:rPr lang="en-US" dirty="0"/>
              <a:t>Important first step into precisely discussing leakage in this domain</a:t>
            </a:r>
          </a:p>
          <a:p>
            <a:endParaRPr lang="en-US" dirty="0"/>
          </a:p>
          <a:p>
            <a:r>
              <a:rPr lang="en-US" dirty="0"/>
              <a:t>Key takeaway : no one right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want to introduce some QIF concepts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n be the length of the column (the number of patients)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9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first calculate prior vulnerability,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also calculate posterior vulnerability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show the results, I want to quickly illustrate the intuition behind our model of deterministic encryption</a:t>
            </a:r>
          </a:p>
          <a:p>
            <a:endParaRPr lang="en-US" dirty="0"/>
          </a:p>
          <a:p>
            <a:r>
              <a:rPr lang="en-US" dirty="0"/>
              <a:t>Let’s say the probability of disease </a:t>
            </a:r>
            <a:r>
              <a:rPr lang="en-US" b="1" dirty="0"/>
              <a:t>a</a:t>
            </a:r>
            <a:r>
              <a:rPr lang="en-US" dirty="0"/>
              <a:t> is ½, ,…, </a:t>
            </a:r>
          </a:p>
          <a:p>
            <a:endParaRPr lang="en-US" dirty="0"/>
          </a:p>
          <a:p>
            <a:r>
              <a:rPr lang="en-US" dirty="0"/>
              <a:t>The encrypted database column can be organized into blocks.</a:t>
            </a:r>
          </a:p>
          <a:p>
            <a:endParaRPr lang="en-US" dirty="0"/>
          </a:p>
          <a:p>
            <a:r>
              <a:rPr lang="en-US" dirty="0"/>
              <a:t>Given this distribution there is an obvious guessing strategy: that the biggest block is a, the medium block is b and the small block is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assume for simplicity that there are just 3 possible diseases, which we would like to evaluate under several possible distributions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is the Bayes scenario, under which an adversary aims to guess the entire secret column in one 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graphs show prior and posterior vulnerability as a function of n, from 1 – 200. </a:t>
            </a:r>
          </a:p>
          <a:p>
            <a:endParaRPr lang="en-US" dirty="0"/>
          </a:p>
          <a:p>
            <a:r>
              <a:rPr lang="en-US" dirty="0"/>
              <a:t>Uniform: blue curve shows an adversary who just knows the prior distribution attempting to guess the entire column.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ECFA-D1D2-4045-A6E0-E7363488D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AC2FF-7D3B-4FDC-9C12-F158BFEC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BC7E1-941D-4B94-B58D-26D14B9D9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87771-9AF8-4B3F-B5B6-0C8723E8E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01AF-AD73-491E-B78A-27A0FD61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A712-38B1-4E21-817E-010156652425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AB41-B0EE-4BB7-9034-0C0E0D05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</p:spTree>
    <p:extLst>
      <p:ext uri="{BB962C8B-B14F-4D97-AF65-F5344CB8AC3E}">
        <p14:creationId xmlns:p14="http://schemas.microsoft.com/office/powerpoint/2010/main" val="129810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E74D-EC13-4AE0-B066-46F74B85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823ED-3F83-463A-AC2F-AD1517BA6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ABB8-5720-4ABF-A579-DC207B53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785D-B2B6-4229-AF4D-084B1DE96881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FE08-2E19-4BA9-91F9-E1D97C00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1ED4-D923-4C7E-81BE-44A8E819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1F96C-7C73-453F-8385-E5AEA3371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9945D-3810-4F56-A128-DAB5CB16A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26FE-67C0-4DCA-AD9E-64D0B698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420F-BAEF-414A-B438-73BE396DD12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C896B-B003-402B-A10D-BDADFE77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DA73-283A-4AFA-AAE7-A11AB5DB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5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E147-A9F9-40BF-963E-FF541642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1DC7-2A28-45B2-89B1-32BD7F23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244CF-CF74-42C9-9DA4-310AEA03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8AA2-328E-451F-9DB2-45845C13AFA2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9C32-15C7-4A9D-B7B7-D17AC039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BAAE-3165-4322-AF36-67C1BD3B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48A1-7102-452D-9394-5EBB1511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9C507-9CB6-4F6F-A9CD-31C58FA0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E4D7-9877-4100-B52C-14212D3C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3A01-4852-435E-BC5F-A07C5ECEA89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C425B-B107-459F-9D60-8E8531F7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3E446-D83C-4C93-93E5-00EDE25E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A755-4162-42B1-89F8-4D0FD3C1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CF47-FB17-42E4-9D7F-47F3A841B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8FD5-479B-4746-8BB0-0E8D2A2E5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CA8DD-C093-4813-B163-4EB76F67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B06-9535-4199-ABD5-3CC564E29242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B3EE2-51F9-4ED9-A18C-D17DB70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FBFCB-9370-4750-800C-D30F32A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10D3-18B1-4057-9BDE-D755F762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A889F-0735-4019-9C0C-406CEFE2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6DF7D-CD1C-4599-9775-DA5602A5F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19F23-235B-476E-B169-8C1758EE8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C1BCC-C865-4375-B2B7-7F551F0DC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FCE21-1443-4D80-9313-BE8C23BD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9C79-2E20-49C6-B859-965A01EC2291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79F94-FDA2-4868-9A79-6A809C28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84AA-B262-44B3-9286-3CDCF89F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5AEA-437C-422B-B3FD-D2CA70D6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2B200-9577-45BA-B9F9-038F8792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A16-F833-42FD-8032-3BED6A7706C1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06727-9F20-4E1A-A1A6-D7C76DAE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72656-1B71-4752-9FB9-26FD3E30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7ED56-4FD0-455B-84A7-E780394E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CBED-78F9-4A3A-826B-17624F676517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C5628-795A-4129-9C94-6D3AE330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C85D-DD73-4351-A1B8-906ED60B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84C1-78D3-4B9B-AAEC-A7C3C799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1C0F-9AEB-41CB-8F51-AFCE6AA1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C87FC-06F1-48B8-8D73-9B02977C5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BEE0-593A-4897-A65F-64A19044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9BE2-6E87-4E4C-9350-138A8B55C1CF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4243F-0695-4A4D-9409-8AB239E1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F00B2-E092-452F-BFBA-BF56F134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84A1-6808-4484-9707-C9A185DB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D8D7E-FDF9-482C-A744-3527D1A0A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ABD75-7F72-49D7-A182-04D6F41B6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AA94B-E3E1-400B-8BE0-544F4068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B7D5-30ED-4310-8F92-72013CE328C6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39365-E8B1-4C9F-8EF1-A825243C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Mireya Jurado Quantifying Leakage of Deterministic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D75B3-C621-4952-9E6F-059DE9CE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797A1-3553-407F-AF2D-15A29FC8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11FE1-45EB-497B-AD53-4DA5FDFB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2443-BD38-446C-ABB7-490EE210E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50C4-1C02-4A26-B3ED-4B29E87D824D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7CB95-06D7-4221-8113-27CF282CB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C10E-2638-443D-9883-D5074B391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A42C-5B94-42DB-B8BE-1DDE2F443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D8AA6-DCBB-49AF-800B-71EFA21B447B}"/>
              </a:ext>
            </a:extLst>
          </p:cNvPr>
          <p:cNvSpPr/>
          <p:nvPr userDrawn="1"/>
        </p:nvSpPr>
        <p:spPr>
          <a:xfrm>
            <a:off x="2923813" y="6400412"/>
            <a:ext cx="6344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Mireya Jurado and Geoffrey Smith || Quantifying Information Leakage of Deterministic Encryption</a:t>
            </a:r>
          </a:p>
        </p:txBody>
      </p:sp>
    </p:spTree>
    <p:extLst>
      <p:ext uri="{BB962C8B-B14F-4D97-AF65-F5344CB8AC3E}">
        <p14:creationId xmlns:p14="http://schemas.microsoft.com/office/powerpoint/2010/main" val="28661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185D-86DA-41C6-A027-C9DEAFA58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620486"/>
            <a:ext cx="10782924" cy="176711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Quantifying Information Leakage of Deterministic Encryption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C8DB2-088F-40F7-A34C-0C89C879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38" y="4470401"/>
            <a:ext cx="6520721" cy="133807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Mireya Jurado and Geoffrey Smith</a:t>
            </a:r>
          </a:p>
          <a:p>
            <a:pPr algn="l"/>
            <a:r>
              <a:rPr lang="en-US" dirty="0"/>
              <a:t>November 11, 2019</a:t>
            </a:r>
          </a:p>
          <a:p>
            <a:pPr algn="l"/>
            <a:r>
              <a:rPr lang="en-US" dirty="0"/>
              <a:t>CCSW 2019: Cloud Computing Security Workshop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E076C78-2234-467B-A548-560B5B880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70" y="4470399"/>
            <a:ext cx="1351791" cy="1338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91CD99-0583-455A-AE0B-D833486F3C15}"/>
              </a:ext>
            </a:extLst>
          </p:cNvPr>
          <p:cNvSpPr/>
          <p:nvPr/>
        </p:nvSpPr>
        <p:spPr>
          <a:xfrm>
            <a:off x="2465408" y="6146157"/>
            <a:ext cx="7095281" cy="601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57F7D-FF9D-4E33-A3E9-5610F5129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FAC0-42B6-4AFE-81CD-9107D18D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258574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57F7D-FF9D-4E33-A3E9-5610F5129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23CCA-ACAA-4FC3-B31C-28EC8DC48CAB}"/>
              </a:ext>
            </a:extLst>
          </p:cNvPr>
          <p:cNvSpPr/>
          <p:nvPr/>
        </p:nvSpPr>
        <p:spPr>
          <a:xfrm>
            <a:off x="8382001" y="2189609"/>
            <a:ext cx="1600199" cy="534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B775E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5FD0F-7B41-40D8-ACC7-F009CF67C092}"/>
              </a:ext>
            </a:extLst>
          </p:cNvPr>
          <p:cNvSpPr txBox="1"/>
          <p:nvPr/>
        </p:nvSpPr>
        <p:spPr>
          <a:xfrm>
            <a:off x="6096000" y="2262333"/>
            <a:ext cx="17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n =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1EC75-D862-4BBB-8983-B3F1F5B4FD27}"/>
                  </a:ext>
                </a:extLst>
              </p:cNvPr>
              <p:cNvSpPr txBox="1"/>
              <p:nvPr/>
            </p:nvSpPr>
            <p:spPr>
              <a:xfrm>
                <a:off x="10593659" y="2149097"/>
                <a:ext cx="760141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1EC75-D862-4BBB-8983-B3F1F5B4F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659" y="2149097"/>
                <a:ext cx="760141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28512D5-5C61-4558-9A91-8093A87D539F}"/>
              </a:ext>
            </a:extLst>
          </p:cNvPr>
          <p:cNvSpPr txBox="1"/>
          <p:nvPr/>
        </p:nvSpPr>
        <p:spPr>
          <a:xfrm>
            <a:off x="6096000" y="1630269"/>
            <a:ext cx="31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Prior Vulnerability: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8E0DB6-E13C-4724-8B8B-80B34F17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57158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57F7D-FF9D-4E33-A3E9-5610F5129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23CCA-ACAA-4FC3-B31C-28EC8DC48CAB}"/>
              </a:ext>
            </a:extLst>
          </p:cNvPr>
          <p:cNvSpPr/>
          <p:nvPr/>
        </p:nvSpPr>
        <p:spPr>
          <a:xfrm>
            <a:off x="8382001" y="2189609"/>
            <a:ext cx="1600199" cy="534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B775E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5FD0F-7B41-40D8-ACC7-F009CF67C092}"/>
              </a:ext>
            </a:extLst>
          </p:cNvPr>
          <p:cNvSpPr txBox="1"/>
          <p:nvPr/>
        </p:nvSpPr>
        <p:spPr>
          <a:xfrm>
            <a:off x="6096000" y="2262333"/>
            <a:ext cx="17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n =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1EC75-D862-4BBB-8983-B3F1F5B4FD27}"/>
                  </a:ext>
                </a:extLst>
              </p:cNvPr>
              <p:cNvSpPr txBox="1"/>
              <p:nvPr/>
            </p:nvSpPr>
            <p:spPr>
              <a:xfrm>
                <a:off x="10593659" y="2149097"/>
                <a:ext cx="760141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1EC75-D862-4BBB-8983-B3F1F5B4F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659" y="2149097"/>
                <a:ext cx="760141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4433A4D-5351-4E05-B7C5-764220C85A31}"/>
              </a:ext>
            </a:extLst>
          </p:cNvPr>
          <p:cNvSpPr txBox="1"/>
          <p:nvPr/>
        </p:nvSpPr>
        <p:spPr>
          <a:xfrm>
            <a:off x="6096000" y="2976037"/>
            <a:ext cx="229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n is large: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AB0434-8146-4FE6-8427-EF180B9F38F9}"/>
                  </a:ext>
                </a:extLst>
              </p:cNvPr>
              <p:cNvSpPr txBox="1"/>
              <p:nvPr/>
            </p:nvSpPr>
            <p:spPr>
              <a:xfrm>
                <a:off x="10593658" y="2976037"/>
                <a:ext cx="1092820" cy="61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AB0434-8146-4FE6-8427-EF180B9F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658" y="2976037"/>
                <a:ext cx="1092820" cy="61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3AC4B42-CB39-4355-9432-88659E968878}"/>
              </a:ext>
            </a:extLst>
          </p:cNvPr>
          <p:cNvGrpSpPr/>
          <p:nvPr/>
        </p:nvGrpSpPr>
        <p:grpSpPr>
          <a:xfrm>
            <a:off x="8381996" y="2974132"/>
            <a:ext cx="1600204" cy="3181086"/>
            <a:chOff x="8381996" y="2974132"/>
            <a:chExt cx="1600204" cy="31810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B2E2E1-A366-4DEF-8845-025C1340C9E8}"/>
                </a:ext>
              </a:extLst>
            </p:cNvPr>
            <p:cNvSpPr/>
            <p:nvPr/>
          </p:nvSpPr>
          <p:spPr>
            <a:xfrm>
              <a:off x="8382001" y="2974132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8D2A4C-2393-48B0-B26D-6D11F3C2D696}"/>
                </a:ext>
              </a:extLst>
            </p:cNvPr>
            <p:cNvSpPr/>
            <p:nvPr/>
          </p:nvSpPr>
          <p:spPr>
            <a:xfrm>
              <a:off x="8382000" y="3508196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6A0651-4BEF-48D4-B97A-C09841D68E0D}"/>
                </a:ext>
              </a:extLst>
            </p:cNvPr>
            <p:cNvSpPr/>
            <p:nvPr/>
          </p:nvSpPr>
          <p:spPr>
            <a:xfrm>
              <a:off x="8382000" y="4050358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B36433-388D-4099-913F-D5A503207C88}"/>
                </a:ext>
              </a:extLst>
            </p:cNvPr>
            <p:cNvSpPr/>
            <p:nvPr/>
          </p:nvSpPr>
          <p:spPr>
            <a:xfrm>
              <a:off x="8381999" y="4572494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527AFF-BF6F-4F71-9828-B7103DC0D09E}"/>
                </a:ext>
              </a:extLst>
            </p:cNvPr>
            <p:cNvSpPr/>
            <p:nvPr/>
          </p:nvSpPr>
          <p:spPr>
            <a:xfrm>
              <a:off x="8381997" y="5098693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521322-AE4F-4C6A-92FA-9C9459D54C9A}"/>
                </a:ext>
              </a:extLst>
            </p:cNvPr>
            <p:cNvSpPr/>
            <p:nvPr/>
          </p:nvSpPr>
          <p:spPr>
            <a:xfrm>
              <a:off x="8381996" y="5620829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28512D5-5C61-4558-9A91-8093A87D539F}"/>
              </a:ext>
            </a:extLst>
          </p:cNvPr>
          <p:cNvSpPr txBox="1"/>
          <p:nvPr/>
        </p:nvSpPr>
        <p:spPr>
          <a:xfrm>
            <a:off x="6096000" y="1630269"/>
            <a:ext cx="31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Prior Vulnerability: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9538A57-6906-407A-A2F6-EE35F014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328885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57F7D-FF9D-4E33-A3E9-5610F5129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A4C2E29D-91EF-4ADE-ACDB-9708CBBD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347415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EA6A39B-AF58-4CFD-ACB3-8AA005D1FFB1}"/>
              </a:ext>
            </a:extLst>
          </p:cNvPr>
          <p:cNvSpPr txBox="1"/>
          <p:nvPr/>
        </p:nvSpPr>
        <p:spPr>
          <a:xfrm>
            <a:off x="6096000" y="2255272"/>
            <a:ext cx="229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n is large: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57F7D-FF9D-4E33-A3E9-5610F5129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1568F-7DEB-4899-BA0A-4015D33BAD9E}"/>
              </a:ext>
            </a:extLst>
          </p:cNvPr>
          <p:cNvGrpSpPr/>
          <p:nvPr/>
        </p:nvGrpSpPr>
        <p:grpSpPr>
          <a:xfrm>
            <a:off x="8382001" y="2255272"/>
            <a:ext cx="1600199" cy="3176963"/>
            <a:chOff x="8382001" y="2978169"/>
            <a:chExt cx="1600199" cy="31769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825600-9660-422F-B627-9A59ACF2EBA2}"/>
                </a:ext>
              </a:extLst>
            </p:cNvPr>
            <p:cNvSpPr/>
            <p:nvPr/>
          </p:nvSpPr>
          <p:spPr>
            <a:xfrm>
              <a:off x="8382001" y="2978169"/>
              <a:ext cx="1600199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623F0B-620E-4309-A5B7-3BE01DF3764B}"/>
                </a:ext>
              </a:extLst>
            </p:cNvPr>
            <p:cNvSpPr/>
            <p:nvPr/>
          </p:nvSpPr>
          <p:spPr>
            <a:xfrm>
              <a:off x="8382001" y="4038873"/>
              <a:ext cx="1600199" cy="1060704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99EEED-DDD3-4B92-8628-9F109EF62CEC}"/>
                </a:ext>
              </a:extLst>
            </p:cNvPr>
            <p:cNvSpPr/>
            <p:nvPr/>
          </p:nvSpPr>
          <p:spPr>
            <a:xfrm>
              <a:off x="8382001" y="5094428"/>
              <a:ext cx="1600199" cy="1060704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4088E2C-C396-4E55-AD9C-243CB5E7A418}"/>
              </a:ext>
            </a:extLst>
          </p:cNvPr>
          <p:cNvSpPr txBox="1"/>
          <p:nvPr/>
        </p:nvSpPr>
        <p:spPr>
          <a:xfrm>
            <a:off x="6096000" y="1630269"/>
            <a:ext cx="31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Posterior Vulnerability: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A5B87C-A778-4717-A85A-32F985320115}"/>
                  </a:ext>
                </a:extLst>
              </p:cNvPr>
              <p:cNvSpPr txBox="1"/>
              <p:nvPr/>
            </p:nvSpPr>
            <p:spPr>
              <a:xfrm>
                <a:off x="10472335" y="2255272"/>
                <a:ext cx="760141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A5B87C-A778-4717-A85A-32F985320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335" y="2255272"/>
                <a:ext cx="760141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B4E9B2-1797-424A-9E93-35B9C6B8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342350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EF677D-0137-47B1-BD45-6D68B4B2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7C98B3-BA04-453C-9B2A-8A13425B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402693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EF677D-0137-47B1-BD45-6D68B4B2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4C5A0-831D-41D3-AE73-1B901C9C04C5}"/>
              </a:ext>
            </a:extLst>
          </p:cNvPr>
          <p:cNvSpPr txBox="1"/>
          <p:nvPr/>
        </p:nvSpPr>
        <p:spPr>
          <a:xfrm>
            <a:off x="0" y="1633129"/>
            <a:ext cx="31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Posterior Vulnerability: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102EE-ED25-477E-A0D9-32D9DFE24350}"/>
              </a:ext>
            </a:extLst>
          </p:cNvPr>
          <p:cNvGrpSpPr/>
          <p:nvPr/>
        </p:nvGrpSpPr>
        <p:grpSpPr>
          <a:xfrm>
            <a:off x="2438400" y="2255271"/>
            <a:ext cx="1600200" cy="3184401"/>
            <a:chOff x="9301843" y="2520399"/>
            <a:chExt cx="1587015" cy="31844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EABE61-4064-477E-8F64-FFF45FE67A62}"/>
                </a:ext>
              </a:extLst>
            </p:cNvPr>
            <p:cNvSpPr/>
            <p:nvPr/>
          </p:nvSpPr>
          <p:spPr>
            <a:xfrm>
              <a:off x="9301843" y="4113744"/>
              <a:ext cx="1587014" cy="1591056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415AB-DDBA-4884-B114-0744E858BBF3}"/>
                </a:ext>
              </a:extLst>
            </p:cNvPr>
            <p:cNvSpPr/>
            <p:nvPr/>
          </p:nvSpPr>
          <p:spPr>
            <a:xfrm>
              <a:off x="9301844" y="2520399"/>
              <a:ext cx="1587014" cy="534389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CC3050-FAD1-455C-A661-D1E69C5107A2}"/>
                </a:ext>
              </a:extLst>
            </p:cNvPr>
            <p:cNvSpPr/>
            <p:nvPr/>
          </p:nvSpPr>
          <p:spPr>
            <a:xfrm>
              <a:off x="9301843" y="3054788"/>
              <a:ext cx="1587014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D621AB-35D7-4FFF-AA25-2EEB037F929C}"/>
              </a:ext>
            </a:extLst>
          </p:cNvPr>
          <p:cNvSpPr txBox="1"/>
          <p:nvPr/>
        </p:nvSpPr>
        <p:spPr>
          <a:xfrm>
            <a:off x="0" y="2255271"/>
            <a:ext cx="229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n is large: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F14EA-98D6-4E02-863A-047497391D12}"/>
              </a:ext>
            </a:extLst>
          </p:cNvPr>
          <p:cNvSpPr txBox="1"/>
          <p:nvPr/>
        </p:nvSpPr>
        <p:spPr>
          <a:xfrm>
            <a:off x="4185424" y="2255271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grows to 1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D973C8-8629-4222-AC63-262305DB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97005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EF677D-0137-47B1-BD45-6D68B4B2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38" cy="429768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57F7D-FF9D-4E33-A3E9-5610F5129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38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59A366-1265-494F-BC22-F2F2FF5D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205688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651440-F2D7-41F5-8A58-B32219F3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 of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</p:spTree>
    <p:extLst>
      <p:ext uri="{BB962C8B-B14F-4D97-AF65-F5344CB8AC3E}">
        <p14:creationId xmlns:p14="http://schemas.microsoft.com/office/powerpoint/2010/main" val="364242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84B83-546F-4E18-B7B9-3334B004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03A3CE22-71EF-4FCF-9FD5-13B3CB74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36440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B697-7ECA-44E3-9A8A-56B4DB35B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04" y="907791"/>
            <a:ext cx="6520543" cy="1640662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We want to store sensitive data remotely</a:t>
            </a:r>
          </a:p>
          <a:p>
            <a:pPr marL="285750" indent="-285750"/>
            <a:r>
              <a:rPr lang="en-US" dirty="0"/>
              <a:t>Encrypted databases aim to balance security and functionality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94FD3-9FE7-4C56-8504-DDD66B21784D}"/>
              </a:ext>
            </a:extLst>
          </p:cNvPr>
          <p:cNvSpPr txBox="1"/>
          <p:nvPr/>
        </p:nvSpPr>
        <p:spPr>
          <a:xfrm>
            <a:off x="224404" y="5602442"/>
            <a:ext cx="1189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How do you measure information leakage of deterministic encryption?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0DA3F7-1A09-428F-89A5-66F7266FBE36}"/>
              </a:ext>
            </a:extLst>
          </p:cNvPr>
          <p:cNvGrpSpPr/>
          <p:nvPr/>
        </p:nvGrpSpPr>
        <p:grpSpPr>
          <a:xfrm>
            <a:off x="2796360" y="3502593"/>
            <a:ext cx="914400" cy="984066"/>
            <a:chOff x="5873844" y="3976281"/>
            <a:chExt cx="914400" cy="984066"/>
          </a:xfrm>
          <a:solidFill>
            <a:srgbClr val="0B775E"/>
          </a:solidFill>
        </p:grpSpPr>
        <p:pic>
          <p:nvPicPr>
            <p:cNvPr id="31" name="Graphic 30" descr="Transfer">
              <a:extLst>
                <a:ext uri="{FF2B5EF4-FFF2-40B4-BE49-F238E27FC236}">
                  <a16:creationId xmlns:a16="http://schemas.microsoft.com/office/drawing/2014/main" id="{7A39365B-7806-4BE1-A29C-172842DB7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3844" y="3976281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Lock">
              <a:extLst>
                <a:ext uri="{FF2B5EF4-FFF2-40B4-BE49-F238E27FC236}">
                  <a16:creationId xmlns:a16="http://schemas.microsoft.com/office/drawing/2014/main" id="{7AF867D2-2CF3-4E2B-BA5B-F81BABADC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51671" y="4409921"/>
              <a:ext cx="550426" cy="5504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E6767B-A981-48B0-ABF8-E45AABC9AAE2}"/>
              </a:ext>
            </a:extLst>
          </p:cNvPr>
          <p:cNvGrpSpPr/>
          <p:nvPr/>
        </p:nvGrpSpPr>
        <p:grpSpPr>
          <a:xfrm>
            <a:off x="7599826" y="365124"/>
            <a:ext cx="3614729" cy="5006630"/>
            <a:chOff x="7265125" y="365124"/>
            <a:chExt cx="4088675" cy="5775123"/>
          </a:xfrm>
        </p:grpSpPr>
        <p:pic>
          <p:nvPicPr>
            <p:cNvPr id="35" name="Graphic 34" descr="Magnifying glass">
              <a:extLst>
                <a:ext uri="{FF2B5EF4-FFF2-40B4-BE49-F238E27FC236}">
                  <a16:creationId xmlns:a16="http://schemas.microsoft.com/office/drawing/2014/main" id="{47159BF2-53E7-4D43-9A0C-CB8494E9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51249" y="2654509"/>
              <a:ext cx="1057416" cy="1111659"/>
            </a:xfrm>
            <a:prstGeom prst="rect">
              <a:avLst/>
            </a:prstGeom>
          </p:spPr>
        </p:pic>
        <p:sp>
          <p:nvSpPr>
            <p:cNvPr id="36" name="Arrow: Circular 35">
              <a:extLst>
                <a:ext uri="{FF2B5EF4-FFF2-40B4-BE49-F238E27FC236}">
                  <a16:creationId xmlns:a16="http://schemas.microsoft.com/office/drawing/2014/main" id="{946DB720-DD85-4E36-8D9D-8764F0936EA0}"/>
                </a:ext>
              </a:extLst>
            </p:cNvPr>
            <p:cNvSpPr/>
            <p:nvPr/>
          </p:nvSpPr>
          <p:spPr>
            <a:xfrm rot="5400000">
              <a:off x="8698039" y="762559"/>
              <a:ext cx="2667981" cy="2643541"/>
            </a:xfrm>
            <a:prstGeom prst="circularArrow">
              <a:avLst>
                <a:gd name="adj1" fmla="val 7447"/>
                <a:gd name="adj2" fmla="val 1142319"/>
                <a:gd name="adj3" fmla="val 20526500"/>
                <a:gd name="adj4" fmla="val 10800000"/>
                <a:gd name="adj5" fmla="val 10493"/>
              </a:avLst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B775E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CFC4EF1-8158-4B17-8989-440B33DCF225}"/>
                </a:ext>
              </a:extLst>
            </p:cNvPr>
            <p:cNvGrpSpPr/>
            <p:nvPr/>
          </p:nvGrpSpPr>
          <p:grpSpPr>
            <a:xfrm>
              <a:off x="8851249" y="4943894"/>
              <a:ext cx="1057416" cy="1196353"/>
              <a:chOff x="6865522" y="2006014"/>
              <a:chExt cx="914400" cy="984066"/>
            </a:xfrm>
            <a:solidFill>
              <a:srgbClr val="A4C9CE"/>
            </a:solidFill>
          </p:grpSpPr>
          <p:pic>
            <p:nvPicPr>
              <p:cNvPr id="40" name="Graphic 39" descr="Transfer">
                <a:extLst>
                  <a:ext uri="{FF2B5EF4-FFF2-40B4-BE49-F238E27FC236}">
                    <a16:creationId xmlns:a16="http://schemas.microsoft.com/office/drawing/2014/main" id="{826526A5-813D-43A7-9577-76F51F70D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65522" y="200601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phic 40" descr="Lock">
                <a:extLst>
                  <a:ext uri="{FF2B5EF4-FFF2-40B4-BE49-F238E27FC236}">
                    <a16:creationId xmlns:a16="http://schemas.microsoft.com/office/drawing/2014/main" id="{1078C660-80D8-424A-9962-429C2C04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43349" y="2439654"/>
                <a:ext cx="550426" cy="550426"/>
              </a:xfrm>
              <a:prstGeom prst="rect">
                <a:avLst/>
              </a:prstGeom>
            </p:spPr>
          </p:pic>
        </p:grpSp>
        <p:pic>
          <p:nvPicPr>
            <p:cNvPr id="38" name="Graphic 37" descr="Syncing cloud">
              <a:extLst>
                <a:ext uri="{FF2B5EF4-FFF2-40B4-BE49-F238E27FC236}">
                  <a16:creationId xmlns:a16="http://schemas.microsoft.com/office/drawing/2014/main" id="{F4E2E8E0-D123-4A08-9005-D56D66522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46439" y="365124"/>
              <a:ext cx="1057416" cy="1111659"/>
            </a:xfrm>
            <a:prstGeom prst="rect">
              <a:avLst/>
            </a:prstGeom>
          </p:spPr>
        </p:pic>
        <p:sp>
          <p:nvSpPr>
            <p:cNvPr id="39" name="Arrow: Circular 38">
              <a:extLst>
                <a:ext uri="{FF2B5EF4-FFF2-40B4-BE49-F238E27FC236}">
                  <a16:creationId xmlns:a16="http://schemas.microsoft.com/office/drawing/2014/main" id="{D2747BA5-D1E8-4A9B-83C8-1A04B278CF00}"/>
                </a:ext>
              </a:extLst>
            </p:cNvPr>
            <p:cNvSpPr/>
            <p:nvPr/>
          </p:nvSpPr>
          <p:spPr>
            <a:xfrm rot="16200000" flipH="1">
              <a:off x="7252905" y="2949234"/>
              <a:ext cx="2667981" cy="2643541"/>
            </a:xfrm>
            <a:prstGeom prst="circularArrow">
              <a:avLst>
                <a:gd name="adj1" fmla="val 7447"/>
                <a:gd name="adj2" fmla="val 1142319"/>
                <a:gd name="adj3" fmla="val 20526500"/>
                <a:gd name="adj4" fmla="val 10800000"/>
                <a:gd name="adj5" fmla="val 10493"/>
              </a:avLst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B775E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D722C2F-2E9C-4FCE-A76E-C2E8599A42B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68798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Challenge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38F1F-EF68-4073-AE79-F8ED2D5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143A42C-5B94-42DB-B8BE-1DDE2F4439C8}" type="slidenum">
              <a:rPr lang="en-US" smtClean="0"/>
              <a:t>1</a:t>
            </a:fld>
            <a:r>
              <a:rPr lang="en-US" dirty="0"/>
              <a:t> of 10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8A1916D-6FD8-4C57-AFDF-F0B4AEF39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4402"/>
              </p:ext>
            </p:extLst>
          </p:nvPr>
        </p:nvGraphicFramePr>
        <p:xfrm>
          <a:off x="1099207" y="2929085"/>
          <a:ext cx="10058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57752830"/>
                    </a:ext>
                  </a:extLst>
                </a:gridCol>
              </a:tblGrid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21447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6590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9144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Stroke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9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30719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6196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576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CD0560E-B316-46E2-8FD9-94E629D1D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32320"/>
              </p:ext>
            </p:extLst>
          </p:nvPr>
        </p:nvGraphicFramePr>
        <p:xfrm>
          <a:off x="4457009" y="2915473"/>
          <a:ext cx="10058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57752830"/>
                    </a:ext>
                  </a:extLst>
                </a:gridCol>
              </a:tblGrid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Xq2gZZ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21447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pg73Qq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65906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pg73Qq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91446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w5KL2z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9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30719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Xq2gZZ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61966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pg73Qq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5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1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ECC2260-127D-4E03-A7D4-88ABCA8FBAE7}"/>
              </a:ext>
            </a:extLst>
          </p:cNvPr>
          <p:cNvSpPr/>
          <p:nvPr/>
        </p:nvSpPr>
        <p:spPr>
          <a:xfrm rot="16200000">
            <a:off x="8109268" y="2937535"/>
            <a:ext cx="830998" cy="146706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84B83-546F-4E18-B7B9-3334B004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110D73-D66A-4FCA-8B30-B8B5DAC39341}"/>
              </a:ext>
            </a:extLst>
          </p:cNvPr>
          <p:cNvSpPr txBox="1"/>
          <p:nvPr/>
        </p:nvSpPr>
        <p:spPr>
          <a:xfrm>
            <a:off x="6096000" y="1626618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Posterior Vulnerability: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5B56DC-C088-4D16-B305-EDABE1238015}"/>
              </a:ext>
            </a:extLst>
          </p:cNvPr>
          <p:cNvGrpSpPr/>
          <p:nvPr/>
        </p:nvGrpSpPr>
        <p:grpSpPr>
          <a:xfrm>
            <a:off x="7270536" y="2345189"/>
            <a:ext cx="1600199" cy="3176963"/>
            <a:chOff x="8382001" y="2978169"/>
            <a:chExt cx="1600199" cy="31769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EFBCC6-9605-439E-AB57-E784E4B38D0A}"/>
                </a:ext>
              </a:extLst>
            </p:cNvPr>
            <p:cNvSpPr/>
            <p:nvPr/>
          </p:nvSpPr>
          <p:spPr>
            <a:xfrm>
              <a:off x="8382001" y="2978169"/>
              <a:ext cx="1600199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20500C-B12F-4813-A7D3-8FA103762B3C}"/>
                </a:ext>
              </a:extLst>
            </p:cNvPr>
            <p:cNvSpPr/>
            <p:nvPr/>
          </p:nvSpPr>
          <p:spPr>
            <a:xfrm>
              <a:off x="8382001" y="4038873"/>
              <a:ext cx="1600199" cy="1060704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B773E4-551F-4CFA-B66C-75CB279A73F6}"/>
                </a:ext>
              </a:extLst>
            </p:cNvPr>
            <p:cNvSpPr/>
            <p:nvPr/>
          </p:nvSpPr>
          <p:spPr>
            <a:xfrm>
              <a:off x="8382001" y="5094428"/>
              <a:ext cx="1600199" cy="1060704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16B614C-DC59-46C8-8612-E8604C0A93FF}"/>
              </a:ext>
            </a:extLst>
          </p:cNvPr>
          <p:cNvSpPr/>
          <p:nvPr/>
        </p:nvSpPr>
        <p:spPr>
          <a:xfrm>
            <a:off x="7270536" y="3401856"/>
            <a:ext cx="1600199" cy="534389"/>
          </a:xfrm>
          <a:prstGeom prst="rect">
            <a:avLst/>
          </a:prstGeom>
          <a:solidFill>
            <a:srgbClr val="0B775E"/>
          </a:solidFill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DAD2-8BE8-4B96-965B-AE0576CF3A6B}"/>
              </a:ext>
            </a:extLst>
          </p:cNvPr>
          <p:cNvSpPr txBox="1"/>
          <p:nvPr/>
        </p:nvSpPr>
        <p:spPr>
          <a:xfrm>
            <a:off x="9258300" y="3255571"/>
            <a:ext cx="25527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Seeing the blocks does not help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E3F71E-951D-4042-B161-6C2777F8292F}"/>
                  </a:ext>
                </a:extLst>
              </p:cNvPr>
              <p:cNvSpPr txBox="1"/>
              <p:nvPr/>
            </p:nvSpPr>
            <p:spPr>
              <a:xfrm>
                <a:off x="9982200" y="2342218"/>
                <a:ext cx="760141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E3F71E-951D-4042-B161-6C2777F8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342218"/>
                <a:ext cx="760141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E9D8DEF9-0383-4194-9844-0E9D8023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110796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7D947A11-CD32-4193-8BDF-71F5EDA8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256014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42F4E9-44E6-4745-AF3A-000215C51D03}"/>
              </a:ext>
            </a:extLst>
          </p:cNvPr>
          <p:cNvGrpSpPr/>
          <p:nvPr/>
        </p:nvGrpSpPr>
        <p:grpSpPr>
          <a:xfrm>
            <a:off x="1714496" y="2426643"/>
            <a:ext cx="1600203" cy="3221880"/>
            <a:chOff x="1714496" y="2426643"/>
            <a:chExt cx="1600203" cy="32218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F0D32F-CAF4-4BA9-9873-3A4D1391C5D5}"/>
                </a:ext>
              </a:extLst>
            </p:cNvPr>
            <p:cNvSpPr/>
            <p:nvPr/>
          </p:nvSpPr>
          <p:spPr>
            <a:xfrm>
              <a:off x="1714496" y="2426643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0D9B25-877A-4513-91BF-D83D8BCDA681}"/>
                </a:ext>
              </a:extLst>
            </p:cNvPr>
            <p:cNvSpPr/>
            <p:nvPr/>
          </p:nvSpPr>
          <p:spPr>
            <a:xfrm>
              <a:off x="1714500" y="2968805"/>
              <a:ext cx="1600199" cy="53438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E33867-E3D6-4C02-9710-FB804CA7AE7A}"/>
                </a:ext>
              </a:extLst>
            </p:cNvPr>
            <p:cNvSpPr/>
            <p:nvPr/>
          </p:nvSpPr>
          <p:spPr>
            <a:xfrm>
              <a:off x="1714500" y="3510967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5641A-588A-482F-A889-1F00934BBB0F}"/>
                </a:ext>
              </a:extLst>
            </p:cNvPr>
            <p:cNvSpPr/>
            <p:nvPr/>
          </p:nvSpPr>
          <p:spPr>
            <a:xfrm>
              <a:off x="1714496" y="4045356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87FEC9-1577-4E26-AD49-0800D03EB385}"/>
                </a:ext>
              </a:extLst>
            </p:cNvPr>
            <p:cNvSpPr/>
            <p:nvPr/>
          </p:nvSpPr>
          <p:spPr>
            <a:xfrm>
              <a:off x="1714496" y="4579745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181C3F-3670-46D1-BD5E-39FF39E663B6}"/>
                </a:ext>
              </a:extLst>
            </p:cNvPr>
            <p:cNvSpPr/>
            <p:nvPr/>
          </p:nvSpPr>
          <p:spPr>
            <a:xfrm>
              <a:off x="1714496" y="5114134"/>
              <a:ext cx="1600199" cy="534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B775E"/>
                  </a:solidFill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76E3106-9C6F-4C76-B9C1-14C6B45395E3}"/>
              </a:ext>
            </a:extLst>
          </p:cNvPr>
          <p:cNvSpPr txBox="1"/>
          <p:nvPr/>
        </p:nvSpPr>
        <p:spPr>
          <a:xfrm>
            <a:off x="-1" y="1626617"/>
            <a:ext cx="314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Prior Vulnerability: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E98772-8D14-4B8F-826D-8E11B76B1827}"/>
                  </a:ext>
                </a:extLst>
              </p:cNvPr>
              <p:cNvSpPr/>
              <p:nvPr/>
            </p:nvSpPr>
            <p:spPr>
              <a:xfrm>
                <a:off x="4038600" y="2976504"/>
                <a:ext cx="584198" cy="452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E98772-8D14-4B8F-826D-8E11B76B1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976504"/>
                <a:ext cx="584198" cy="452496"/>
              </a:xfrm>
              <a:prstGeom prst="rect">
                <a:avLst/>
              </a:prstGeom>
              <a:blipFill>
                <a:blip r:embed="rId5"/>
                <a:stretch>
                  <a:fillRect l="-51579" t="-118667" r="-100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9B87ACD4-C9B3-4AF0-95C6-54DFAE8D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4268846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6D507F1-F6B7-49F1-9BF1-68C86EDBF012}"/>
              </a:ext>
            </a:extLst>
          </p:cNvPr>
          <p:cNvGrpSpPr/>
          <p:nvPr/>
        </p:nvGrpSpPr>
        <p:grpSpPr>
          <a:xfrm>
            <a:off x="1714500" y="2443551"/>
            <a:ext cx="1600200" cy="3184401"/>
            <a:chOff x="9301843" y="2520399"/>
            <a:chExt cx="1587015" cy="31844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51F8E9-F51D-4260-AF19-A758C26F3C1D}"/>
                </a:ext>
              </a:extLst>
            </p:cNvPr>
            <p:cNvSpPr/>
            <p:nvPr/>
          </p:nvSpPr>
          <p:spPr>
            <a:xfrm>
              <a:off x="9301843" y="4113744"/>
              <a:ext cx="1587014" cy="1591056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476420-DA6F-412A-B558-18FB536485CC}"/>
                </a:ext>
              </a:extLst>
            </p:cNvPr>
            <p:cNvSpPr/>
            <p:nvPr/>
          </p:nvSpPr>
          <p:spPr>
            <a:xfrm>
              <a:off x="9301844" y="2520399"/>
              <a:ext cx="1587014" cy="534389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46D379-01FF-4770-A1C0-627F6BFB44AA}"/>
                </a:ext>
              </a:extLst>
            </p:cNvPr>
            <p:cNvSpPr/>
            <p:nvPr/>
          </p:nvSpPr>
          <p:spPr>
            <a:xfrm>
              <a:off x="9301843" y="3054788"/>
              <a:ext cx="1587014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E98772-8D14-4B8F-826D-8E11B76B1827}"/>
              </a:ext>
            </a:extLst>
          </p:cNvPr>
          <p:cNvSpPr/>
          <p:nvPr/>
        </p:nvSpPr>
        <p:spPr>
          <a:xfrm>
            <a:off x="3470173" y="4033103"/>
            <a:ext cx="1762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Goes up to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CAF87-6674-4D7F-B742-EC7181129293}"/>
              </a:ext>
            </a:extLst>
          </p:cNvPr>
          <p:cNvSpPr/>
          <p:nvPr/>
        </p:nvSpPr>
        <p:spPr>
          <a:xfrm>
            <a:off x="1714495" y="4033103"/>
            <a:ext cx="1600199" cy="534389"/>
          </a:xfrm>
          <a:prstGeom prst="rect">
            <a:avLst/>
          </a:prstGeom>
          <a:solidFill>
            <a:srgbClr val="0B775E"/>
          </a:solidFill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C82E85-FB91-4F41-B71E-FF960149FF43}"/>
              </a:ext>
            </a:extLst>
          </p:cNvPr>
          <p:cNvSpPr txBox="1"/>
          <p:nvPr/>
        </p:nvSpPr>
        <p:spPr>
          <a:xfrm>
            <a:off x="-1" y="1626617"/>
            <a:ext cx="37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Posterior Vulnerability (free):</a:t>
            </a:r>
          </a:p>
        </p:txBody>
      </p:sp>
      <p:sp>
        <p:nvSpPr>
          <p:cNvPr id="37" name="Slide Number Placeholder 10">
            <a:extLst>
              <a:ext uri="{FF2B5EF4-FFF2-40B4-BE49-F238E27FC236}">
                <a16:creationId xmlns:a16="http://schemas.microsoft.com/office/drawing/2014/main" id="{2F2FE945-520C-4FAF-B420-5162D67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455977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6D507F1-F6B7-49F1-9BF1-68C86EDBF012}"/>
              </a:ext>
            </a:extLst>
          </p:cNvPr>
          <p:cNvGrpSpPr/>
          <p:nvPr/>
        </p:nvGrpSpPr>
        <p:grpSpPr>
          <a:xfrm>
            <a:off x="1714500" y="2434741"/>
            <a:ext cx="1600200" cy="3184401"/>
            <a:chOff x="9301843" y="2520399"/>
            <a:chExt cx="1587015" cy="31844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51F8E9-F51D-4260-AF19-A758C26F3C1D}"/>
                </a:ext>
              </a:extLst>
            </p:cNvPr>
            <p:cNvSpPr/>
            <p:nvPr/>
          </p:nvSpPr>
          <p:spPr>
            <a:xfrm>
              <a:off x="9301843" y="4113744"/>
              <a:ext cx="1587014" cy="1591056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476420-DA6F-412A-B558-18FB536485CC}"/>
                </a:ext>
              </a:extLst>
            </p:cNvPr>
            <p:cNvSpPr/>
            <p:nvPr/>
          </p:nvSpPr>
          <p:spPr>
            <a:xfrm>
              <a:off x="9301844" y="2520399"/>
              <a:ext cx="1587014" cy="534389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46D379-01FF-4770-A1C0-627F6BFB44AA}"/>
                </a:ext>
              </a:extLst>
            </p:cNvPr>
            <p:cNvSpPr/>
            <p:nvPr/>
          </p:nvSpPr>
          <p:spPr>
            <a:xfrm>
              <a:off x="9301843" y="3054788"/>
              <a:ext cx="1587014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A436B3-A468-400F-B493-14929DF6C5E6}"/>
              </a:ext>
            </a:extLst>
          </p:cNvPr>
          <p:cNvSpPr txBox="1"/>
          <p:nvPr/>
        </p:nvSpPr>
        <p:spPr>
          <a:xfrm>
            <a:off x="-1" y="1626617"/>
            <a:ext cx="41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Posterior Vulnerability (forced):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E98772-8D14-4B8F-826D-8E11B76B1827}"/>
              </a:ext>
            </a:extLst>
          </p:cNvPr>
          <p:cNvSpPr/>
          <p:nvPr/>
        </p:nvSpPr>
        <p:spPr>
          <a:xfrm>
            <a:off x="3635267" y="3585720"/>
            <a:ext cx="1877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Grows slower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CAF87-6674-4D7F-B742-EC7181129293}"/>
              </a:ext>
            </a:extLst>
          </p:cNvPr>
          <p:cNvSpPr/>
          <p:nvPr/>
        </p:nvSpPr>
        <p:spPr>
          <a:xfrm>
            <a:off x="1714494" y="3512996"/>
            <a:ext cx="1600199" cy="534389"/>
          </a:xfrm>
          <a:prstGeom prst="rect">
            <a:avLst/>
          </a:prstGeom>
          <a:solidFill>
            <a:srgbClr val="7C1985"/>
          </a:solidFill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Slide Number Placeholder 10">
            <a:extLst>
              <a:ext uri="{FF2B5EF4-FFF2-40B4-BE49-F238E27FC236}">
                <a16:creationId xmlns:a16="http://schemas.microsoft.com/office/drawing/2014/main" id="{8B63EA5E-68FC-4742-988B-2E62B03C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274391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84B83-546F-4E18-B7B9-3334B004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44" cy="429768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5C54F71E-EF4C-470B-95C3-CA6B6928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 of 10</a:t>
            </a:r>
          </a:p>
        </p:txBody>
      </p:sp>
    </p:spTree>
    <p:extLst>
      <p:ext uri="{BB962C8B-B14F-4D97-AF65-F5344CB8AC3E}">
        <p14:creationId xmlns:p14="http://schemas.microsoft.com/office/powerpoint/2010/main" val="146723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4EE3A7-0CDE-42DD-A8C2-DFE702C96ABA}"/>
              </a:ext>
            </a:extLst>
          </p:cNvPr>
          <p:cNvSpPr txBox="1">
            <a:spLocks/>
          </p:cNvSpPr>
          <p:nvPr/>
        </p:nvSpPr>
        <p:spPr>
          <a:xfrm>
            <a:off x="8762642" y="928914"/>
            <a:ext cx="3429358" cy="345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Leakage Depends on Prior and Operational Scenario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3E3F8B-A438-47C5-AEBC-26C8A8217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023"/>
            <a:ext cx="4186198" cy="2982666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E46EEB-2FBA-463C-8CEA-1BBA59C9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52"/>
            <a:ext cx="4184436" cy="298141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FBF707-D6A6-4CD4-BF9E-2D4D6027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6" y="3374279"/>
            <a:ext cx="4184436" cy="298141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D17DA0-6E70-468A-9577-017BF087F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6" y="447590"/>
            <a:ext cx="4184436" cy="29814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17BCDD8-CB55-4974-A8E0-8E0DFE798F7D}"/>
              </a:ext>
            </a:extLst>
          </p:cNvPr>
          <p:cNvSpPr/>
          <p:nvPr/>
        </p:nvSpPr>
        <p:spPr>
          <a:xfrm>
            <a:off x="3524034" y="1387519"/>
            <a:ext cx="2108344" cy="104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8F8486-98E5-4CFB-8C76-981D48323CA5}"/>
              </a:ext>
            </a:extLst>
          </p:cNvPr>
          <p:cNvSpPr/>
          <p:nvPr/>
        </p:nvSpPr>
        <p:spPr>
          <a:xfrm>
            <a:off x="3524034" y="4312291"/>
            <a:ext cx="2108344" cy="104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949BF119-0587-4D68-900B-E757EF62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7 of 10</a:t>
            </a:r>
          </a:p>
        </p:txBody>
      </p:sp>
    </p:spTree>
    <p:extLst>
      <p:ext uri="{BB962C8B-B14F-4D97-AF65-F5344CB8AC3E}">
        <p14:creationId xmlns:p14="http://schemas.microsoft.com/office/powerpoint/2010/main" val="184017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4EE3A7-0CDE-42DD-A8C2-DFE702C96ABA}"/>
              </a:ext>
            </a:extLst>
          </p:cNvPr>
          <p:cNvSpPr txBox="1">
            <a:spLocks/>
          </p:cNvSpPr>
          <p:nvPr/>
        </p:nvSpPr>
        <p:spPr>
          <a:xfrm>
            <a:off x="8762642" y="928914"/>
            <a:ext cx="3429358" cy="345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Leakage Depends on Prior and Operational Scenario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3E3F8B-A438-47C5-AEBC-26C8A8217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023"/>
            <a:ext cx="4186198" cy="2982666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E46EEB-2FBA-463C-8CEA-1BBA59C9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52"/>
            <a:ext cx="4184436" cy="298141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FBF707-D6A6-4CD4-BF9E-2D4D6027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6" y="3374279"/>
            <a:ext cx="4184436" cy="298141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D17DA0-6E70-468A-9577-017BF087F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6" y="447590"/>
            <a:ext cx="4184436" cy="298141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F7A4AB-EEF3-4C55-BE03-5B88AD7551C3}"/>
              </a:ext>
            </a:extLst>
          </p:cNvPr>
          <p:cNvSpPr/>
          <p:nvPr/>
        </p:nvSpPr>
        <p:spPr>
          <a:xfrm rot="5400000">
            <a:off x="1038046" y="2850202"/>
            <a:ext cx="2108344" cy="104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77064FC-65F1-4554-80DB-DC54DD01BC7A}"/>
              </a:ext>
            </a:extLst>
          </p:cNvPr>
          <p:cNvSpPr/>
          <p:nvPr/>
        </p:nvSpPr>
        <p:spPr>
          <a:xfrm rot="5400000">
            <a:off x="5222482" y="2849943"/>
            <a:ext cx="2108344" cy="104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A35372E4-1D9F-408B-9C80-697C3E88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7 of 10</a:t>
            </a:r>
          </a:p>
        </p:txBody>
      </p:sp>
    </p:spTree>
    <p:extLst>
      <p:ext uri="{BB962C8B-B14F-4D97-AF65-F5344CB8AC3E}">
        <p14:creationId xmlns:p14="http://schemas.microsoft.com/office/powerpoint/2010/main" val="292427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84B83-546F-4E18-B7B9-3334B004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44" cy="429768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9D91CBB-0B27-4C97-9B56-18813AE5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8 of 10</a:t>
            </a:r>
          </a:p>
        </p:txBody>
      </p:sp>
    </p:spTree>
    <p:extLst>
      <p:ext uri="{BB962C8B-B14F-4D97-AF65-F5344CB8AC3E}">
        <p14:creationId xmlns:p14="http://schemas.microsoft.com/office/powerpoint/2010/main" val="185152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84B83-546F-4E18-B7B9-3334B004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452"/>
            <a:ext cx="6033944" cy="429768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6DC19-37BC-414A-9A9F-11C20CA1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452"/>
            <a:ext cx="6033944" cy="42976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81FC1C-E202-4C74-B526-0B79C6A67F6C}"/>
              </a:ext>
            </a:extLst>
          </p:cNvPr>
          <p:cNvSpPr/>
          <p:nvPr/>
        </p:nvSpPr>
        <p:spPr>
          <a:xfrm>
            <a:off x="7375523" y="2801833"/>
            <a:ext cx="91440" cy="91440"/>
          </a:xfrm>
          <a:prstGeom prst="ellipse">
            <a:avLst/>
          </a:prstGeom>
          <a:solidFill>
            <a:srgbClr val="7C1985"/>
          </a:solidFill>
          <a:ln>
            <a:solidFill>
              <a:srgbClr val="7C19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4B753-5BF1-4E70-AD74-AE9F85AA9B2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Results: Single Index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F02DB-E438-4044-A38F-70956B82599B}"/>
              </a:ext>
            </a:extLst>
          </p:cNvPr>
          <p:cNvSpPr txBox="1"/>
          <p:nvPr/>
        </p:nvSpPr>
        <p:spPr>
          <a:xfrm>
            <a:off x="0" y="1049327"/>
            <a:ext cx="1206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(1) </a:t>
            </a:r>
            <a:r>
              <a:rPr lang="en-US" sz="2400" i="1" dirty="0"/>
              <a:t>free</a:t>
            </a:r>
            <a:r>
              <a:rPr lang="en-US" sz="2400" dirty="0"/>
              <a:t> to guess any patient’s disease and (2) </a:t>
            </a:r>
            <a:r>
              <a:rPr lang="en-US" sz="2400" i="1" dirty="0"/>
              <a:t>forced</a:t>
            </a:r>
            <a:r>
              <a:rPr lang="en-US" sz="2400" dirty="0"/>
              <a:t> to guess a specified patient’s disease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6D7D23E8-7657-4CD6-AD08-F0D12DCE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8 of 10</a:t>
            </a:r>
          </a:p>
        </p:txBody>
      </p:sp>
    </p:spTree>
    <p:extLst>
      <p:ext uri="{BB962C8B-B14F-4D97-AF65-F5344CB8AC3E}">
        <p14:creationId xmlns:p14="http://schemas.microsoft.com/office/powerpoint/2010/main" val="194078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D905E17-42E0-4093-BCC4-494E006E7F01}"/>
              </a:ext>
            </a:extLst>
          </p:cNvPr>
          <p:cNvSpPr txBox="1"/>
          <p:nvPr/>
        </p:nvSpPr>
        <p:spPr>
          <a:xfrm>
            <a:off x="836591" y="4870910"/>
            <a:ext cx="484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database column of diseases, drawn independently according to some prior distribution δ on diseases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82582-0EA9-4F10-A129-47630CA97A54}"/>
              </a:ext>
            </a:extLst>
          </p:cNvPr>
          <p:cNvSpPr txBox="1"/>
          <p:nvPr/>
        </p:nvSpPr>
        <p:spPr>
          <a:xfrm>
            <a:off x="6834089" y="4870910"/>
            <a:ext cx="451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deterministic encryption of the column, modeled as a random permutation (the “ideal object”)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6D41F-625B-47E3-9BAA-EF35F92B9B2E}"/>
              </a:ext>
            </a:extLst>
          </p:cNvPr>
          <p:cNvGrpSpPr/>
          <p:nvPr/>
        </p:nvGrpSpPr>
        <p:grpSpPr>
          <a:xfrm>
            <a:off x="839809" y="1209608"/>
            <a:ext cx="10515600" cy="1325562"/>
            <a:chOff x="836592" y="1501995"/>
            <a:chExt cx="10515600" cy="132556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E208D6D-9847-4125-A4A2-D3C1460246B0}"/>
                </a:ext>
              </a:extLst>
            </p:cNvPr>
            <p:cNvSpPr/>
            <p:nvPr/>
          </p:nvSpPr>
          <p:spPr>
            <a:xfrm>
              <a:off x="836592" y="1872389"/>
              <a:ext cx="10515600" cy="584775"/>
            </a:xfrm>
            <a:prstGeom prst="roundRect">
              <a:avLst>
                <a:gd name="adj" fmla="val 37716"/>
              </a:avLst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0099B82-782C-460F-AF19-76ED21317C0A}"/>
                </a:ext>
              </a:extLst>
            </p:cNvPr>
            <p:cNvSpPr/>
            <p:nvPr/>
          </p:nvSpPr>
          <p:spPr>
            <a:xfrm>
              <a:off x="4905146" y="1501995"/>
              <a:ext cx="2378492" cy="1325562"/>
            </a:xfrm>
            <a:prstGeom prst="roundRect">
              <a:avLst>
                <a:gd name="adj" fmla="val 26244"/>
              </a:avLst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System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3EE3681-1B72-4C49-9A97-4C23785BB40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68798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Quantitative Information Flow (QIF)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E509B-2EA5-4D19-B5E7-A9B3E42D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2</a:t>
            </a:fld>
            <a:r>
              <a:rPr lang="en-US" dirty="0"/>
              <a:t> of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F8EC1-A422-4991-9C36-F41D5DD3206F}"/>
              </a:ext>
            </a:extLst>
          </p:cNvPr>
          <p:cNvSpPr txBox="1"/>
          <p:nvPr/>
        </p:nvSpPr>
        <p:spPr>
          <a:xfrm>
            <a:off x="836591" y="1562226"/>
            <a:ext cx="280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Secret input </a:t>
            </a:r>
            <a:r>
              <a:rPr lang="en-US" sz="3200" i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D30C6-4D48-4C5E-8195-43C624525236}"/>
              </a:ext>
            </a:extLst>
          </p:cNvPr>
          <p:cNvSpPr txBox="1"/>
          <p:nvPr/>
        </p:nvSpPr>
        <p:spPr>
          <a:xfrm>
            <a:off x="7687432" y="1562228"/>
            <a:ext cx="363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Observable output </a:t>
            </a:r>
            <a:r>
              <a:rPr lang="en-US" sz="3200" i="1" dirty="0">
                <a:solidFill>
                  <a:schemeClr val="bg1"/>
                </a:solidFill>
              </a:rPr>
              <a:t>Y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CDC3AE4-4587-407B-98D7-565194DB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42447"/>
              </p:ext>
            </p:extLst>
          </p:nvPr>
        </p:nvGraphicFramePr>
        <p:xfrm>
          <a:off x="2222928" y="2535170"/>
          <a:ext cx="10058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57752830"/>
                    </a:ext>
                  </a:extLst>
                </a:gridCol>
              </a:tblGrid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21447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6590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9144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Stroke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9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30719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6196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576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5165465-334C-485B-8C30-3B76EFF57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80634"/>
              </p:ext>
            </p:extLst>
          </p:nvPr>
        </p:nvGraphicFramePr>
        <p:xfrm>
          <a:off x="8610600" y="2535170"/>
          <a:ext cx="10058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57752830"/>
                    </a:ext>
                  </a:extLst>
                </a:gridCol>
              </a:tblGrid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Xq2gZZ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21447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pg73Qq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65906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pg73Qq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91446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w5KL2z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9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30719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Xq2gZZ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1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61966"/>
                  </a:ext>
                </a:extLst>
              </a:tr>
              <a:tr h="2440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pg73Qq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7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5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03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8FDA42-BA37-4F74-B060-D79E61401F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An In Depth View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27DA87-4D06-4975-A0DE-943E746A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00" y="0"/>
            <a:ext cx="7633335" cy="6366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939679-20C7-4DBB-8D8B-151ECC294A35}"/>
              </a:ext>
            </a:extLst>
          </p:cNvPr>
          <p:cNvSpPr txBox="1"/>
          <p:nvPr/>
        </p:nvSpPr>
        <p:spPr>
          <a:xfrm>
            <a:off x="-1" y="1063131"/>
            <a:ext cx="4114800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 possible block structures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C95796F-8245-4D0A-A6CB-54BC9526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9 of 10</a:t>
            </a:r>
          </a:p>
        </p:txBody>
      </p:sp>
    </p:spTree>
    <p:extLst>
      <p:ext uri="{BB962C8B-B14F-4D97-AF65-F5344CB8AC3E}">
        <p14:creationId xmlns:p14="http://schemas.microsoft.com/office/powerpoint/2010/main" val="2852688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0C57D7E3-ADD9-44D4-BEE2-B711F7DBA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00" y="0"/>
            <a:ext cx="8076200" cy="6364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FDA42-BA37-4F74-B060-D79E61401F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An In Depth View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D7354-E4BF-4540-936A-2EE8499F4D1F}"/>
              </a:ext>
            </a:extLst>
          </p:cNvPr>
          <p:cNvSpPr txBox="1"/>
          <p:nvPr/>
        </p:nvSpPr>
        <p:spPr>
          <a:xfrm>
            <a:off x="-1" y="1063131"/>
            <a:ext cx="4114800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 possible block structures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Dots: the best guess and her probability of being correct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70D817-5D64-43C9-BFAC-7981641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9 of 10</a:t>
            </a:r>
          </a:p>
        </p:txBody>
      </p:sp>
    </p:spTree>
    <p:extLst>
      <p:ext uri="{BB962C8B-B14F-4D97-AF65-F5344CB8AC3E}">
        <p14:creationId xmlns:p14="http://schemas.microsoft.com/office/powerpoint/2010/main" val="357206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7711477-9517-48DE-91DA-724146F6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00" y="0"/>
            <a:ext cx="8076200" cy="6364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FDA42-BA37-4F74-B060-D79E61401F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An In Depth View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462D5-2D0B-4C65-96DC-B76776504774}"/>
              </a:ext>
            </a:extLst>
          </p:cNvPr>
          <p:cNvSpPr txBox="1"/>
          <p:nvPr/>
        </p:nvSpPr>
        <p:spPr>
          <a:xfrm>
            <a:off x="-1" y="1063131"/>
            <a:ext cx="4114800" cy="2462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 possible block structures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Dots: the best guess and her probability of being correct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Line: the probability the block structure will occur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860E0D38-E909-4DCC-950D-23538C06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9 of 10</a:t>
            </a:r>
          </a:p>
        </p:txBody>
      </p:sp>
    </p:spTree>
    <p:extLst>
      <p:ext uri="{BB962C8B-B14F-4D97-AF65-F5344CB8AC3E}">
        <p14:creationId xmlns:p14="http://schemas.microsoft.com/office/powerpoint/2010/main" val="2930121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FBB5EE0-306E-4496-8D19-EF5CA142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0"/>
            <a:ext cx="8076200" cy="6364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FDA42-BA37-4F74-B060-D79E61401F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An In Depth View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462D5-2D0B-4C65-96DC-B76776504774}"/>
              </a:ext>
            </a:extLst>
          </p:cNvPr>
          <p:cNvSpPr txBox="1"/>
          <p:nvPr/>
        </p:nvSpPr>
        <p:spPr>
          <a:xfrm>
            <a:off x="-1" y="1063131"/>
            <a:ext cx="4114800" cy="2462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 possible block structures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Dots: the best guess and her probability of being correct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Line: the probability the block structure will occur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AD14D-1512-45BE-900B-389AA126125D}"/>
              </a:ext>
            </a:extLst>
          </p:cNvPr>
          <p:cNvSpPr/>
          <p:nvPr/>
        </p:nvSpPr>
        <p:spPr>
          <a:xfrm>
            <a:off x="4691270" y="413309"/>
            <a:ext cx="159026" cy="4967836"/>
          </a:xfrm>
          <a:prstGeom prst="rect">
            <a:avLst/>
          </a:prstGeom>
          <a:solidFill>
            <a:srgbClr val="0B775E"/>
          </a:solidFill>
          <a:ln>
            <a:solidFill>
              <a:srgbClr val="0B7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9CB81-A8A6-4CCD-A3EC-3544DCE0D761}"/>
              </a:ext>
            </a:extLst>
          </p:cNvPr>
          <p:cNvSpPr/>
          <p:nvPr/>
        </p:nvSpPr>
        <p:spPr>
          <a:xfrm>
            <a:off x="4623848" y="98981"/>
            <a:ext cx="287517" cy="287517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0252C6-13D7-4CBB-BB60-D72695BF8EE8}"/>
              </a:ext>
            </a:extLst>
          </p:cNvPr>
          <p:cNvSpPr/>
          <p:nvPr/>
        </p:nvSpPr>
        <p:spPr>
          <a:xfrm>
            <a:off x="4721886" y="5316516"/>
            <a:ext cx="91440" cy="91440"/>
          </a:xfrm>
          <a:prstGeom prst="ellipse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CFE82FCA-93E1-4688-86D0-8FEA7138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9 of 10</a:t>
            </a:r>
          </a:p>
        </p:txBody>
      </p:sp>
    </p:spTree>
    <p:extLst>
      <p:ext uri="{BB962C8B-B14F-4D97-AF65-F5344CB8AC3E}">
        <p14:creationId xmlns:p14="http://schemas.microsoft.com/office/powerpoint/2010/main" val="3533534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84200FA-D4B7-4A8B-970B-05CC0BFD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0"/>
            <a:ext cx="8076200" cy="6364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FDA42-BA37-4F74-B060-D79E61401F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An In Depth View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462D5-2D0B-4C65-96DC-B76776504774}"/>
              </a:ext>
            </a:extLst>
          </p:cNvPr>
          <p:cNvSpPr txBox="1"/>
          <p:nvPr/>
        </p:nvSpPr>
        <p:spPr>
          <a:xfrm>
            <a:off x="-1" y="1063131"/>
            <a:ext cx="4114800" cy="2462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 possible block structures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Dots: the best guess and her probability of being correct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Line: the probability the block structure will occur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AD14D-1512-45BE-900B-389AA126125D}"/>
              </a:ext>
            </a:extLst>
          </p:cNvPr>
          <p:cNvSpPr/>
          <p:nvPr/>
        </p:nvSpPr>
        <p:spPr>
          <a:xfrm>
            <a:off x="9554474" y="2805545"/>
            <a:ext cx="164489" cy="2569570"/>
          </a:xfrm>
          <a:prstGeom prst="rect">
            <a:avLst/>
          </a:prstGeom>
          <a:solidFill>
            <a:srgbClr val="0B775E"/>
          </a:solidFill>
          <a:ln>
            <a:solidFill>
              <a:srgbClr val="0B7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2285F-63FF-498A-8E1A-B28EFFDD80EE}"/>
              </a:ext>
            </a:extLst>
          </p:cNvPr>
          <p:cNvSpPr/>
          <p:nvPr/>
        </p:nvSpPr>
        <p:spPr>
          <a:xfrm>
            <a:off x="9554474" y="1350647"/>
            <a:ext cx="164489" cy="1454897"/>
          </a:xfrm>
          <a:prstGeom prst="rect">
            <a:avLst/>
          </a:prstGeom>
          <a:solidFill>
            <a:srgbClr val="7C1985"/>
          </a:solidFill>
          <a:ln>
            <a:solidFill>
              <a:srgbClr val="7C19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91760-63C7-4D09-93D0-455FBBACFD34}"/>
              </a:ext>
            </a:extLst>
          </p:cNvPr>
          <p:cNvSpPr/>
          <p:nvPr/>
        </p:nvSpPr>
        <p:spPr>
          <a:xfrm>
            <a:off x="9547545" y="214574"/>
            <a:ext cx="171418" cy="841629"/>
          </a:xfrm>
          <a:prstGeom prst="rect">
            <a:avLst/>
          </a:prstGeom>
          <a:solidFill>
            <a:srgbClr val="C49608"/>
          </a:solidFill>
          <a:ln>
            <a:solidFill>
              <a:srgbClr val="C49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9CB81-A8A6-4CCD-A3EC-3544DCE0D761}"/>
              </a:ext>
            </a:extLst>
          </p:cNvPr>
          <p:cNvSpPr/>
          <p:nvPr/>
        </p:nvSpPr>
        <p:spPr>
          <a:xfrm>
            <a:off x="9480716" y="1050888"/>
            <a:ext cx="287517" cy="287517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5FDD84-D7C3-44E6-9859-1E308FB7548C}"/>
              </a:ext>
            </a:extLst>
          </p:cNvPr>
          <p:cNvCxnSpPr>
            <a:cxnSpLocks/>
          </p:cNvCxnSpPr>
          <p:nvPr/>
        </p:nvCxnSpPr>
        <p:spPr>
          <a:xfrm flipV="1">
            <a:off x="9255617" y="4700790"/>
            <a:ext cx="373487" cy="532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A0002D-5A33-432B-ABE7-BF65FFD9D7EF}"/>
              </a:ext>
            </a:extLst>
          </p:cNvPr>
          <p:cNvCxnSpPr>
            <a:cxnSpLocks/>
          </p:cNvCxnSpPr>
          <p:nvPr/>
        </p:nvCxnSpPr>
        <p:spPr>
          <a:xfrm flipH="1" flipV="1">
            <a:off x="9629104" y="4700790"/>
            <a:ext cx="352025" cy="321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AE85841-F115-4E60-B7BE-A077992981C5}"/>
              </a:ext>
            </a:extLst>
          </p:cNvPr>
          <p:cNvSpPr/>
          <p:nvPr/>
        </p:nvSpPr>
        <p:spPr>
          <a:xfrm>
            <a:off x="9590998" y="4669204"/>
            <a:ext cx="91440" cy="91440"/>
          </a:xfrm>
          <a:prstGeom prst="ellipse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DF43F33F-5B7B-466D-B22B-1D2DE889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9 of 10</a:t>
            </a:r>
          </a:p>
        </p:txBody>
      </p:sp>
    </p:spTree>
    <p:extLst>
      <p:ext uri="{BB962C8B-B14F-4D97-AF65-F5344CB8AC3E}">
        <p14:creationId xmlns:p14="http://schemas.microsoft.com/office/powerpoint/2010/main" val="1993735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F105913-DE85-4407-87BD-A9A2C795E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00" y="0"/>
            <a:ext cx="8076200" cy="6364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FDA42-BA37-4F74-B060-D79E61401F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An In Depth View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462D5-2D0B-4C65-96DC-B76776504774}"/>
              </a:ext>
            </a:extLst>
          </p:cNvPr>
          <p:cNvSpPr txBox="1"/>
          <p:nvPr/>
        </p:nvSpPr>
        <p:spPr>
          <a:xfrm>
            <a:off x="-1" y="1063131"/>
            <a:ext cx="4114800" cy="31393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19 possible block structures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Dots: the best guess and her probability of being correct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Line: the probability the block structure will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Posterior vulnerability: ~0.813</a:t>
            </a:r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24B88C2-5519-4BDF-8547-2338D360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9 of 10</a:t>
            </a:r>
          </a:p>
        </p:txBody>
      </p:sp>
    </p:spTree>
    <p:extLst>
      <p:ext uri="{BB962C8B-B14F-4D97-AF65-F5344CB8AC3E}">
        <p14:creationId xmlns:p14="http://schemas.microsoft.com/office/powerpoint/2010/main" val="1247914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DD02FCE-A77C-42B6-B7CC-5A060F65F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59653"/>
              </p:ext>
            </p:extLst>
          </p:nvPr>
        </p:nvGraphicFramePr>
        <p:xfrm>
          <a:off x="558976" y="1069880"/>
          <a:ext cx="11074047" cy="491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3F2E306-519A-4D10-83D9-A7DB08D97AD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27053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Contributions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ADBBD98-81D6-4948-B7F2-0E638390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10 of 10</a:t>
            </a:r>
          </a:p>
        </p:txBody>
      </p:sp>
    </p:spTree>
    <p:extLst>
      <p:ext uri="{BB962C8B-B14F-4D97-AF65-F5344CB8AC3E}">
        <p14:creationId xmlns:p14="http://schemas.microsoft.com/office/powerpoint/2010/main" val="421494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-Shape 15">
            <a:extLst>
              <a:ext uri="{FF2B5EF4-FFF2-40B4-BE49-F238E27FC236}">
                <a16:creationId xmlns:a16="http://schemas.microsoft.com/office/drawing/2014/main" id="{181061AE-91CD-4BBF-B2C7-D818B8930D6C}"/>
              </a:ext>
            </a:extLst>
          </p:cNvPr>
          <p:cNvSpPr/>
          <p:nvPr/>
        </p:nvSpPr>
        <p:spPr>
          <a:xfrm>
            <a:off x="838200" y="1146979"/>
            <a:ext cx="5058098" cy="5029984"/>
          </a:xfrm>
          <a:prstGeom prst="corner">
            <a:avLst>
              <a:gd name="adj1" fmla="val 1922"/>
              <a:gd name="adj2" fmla="val 19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D4171-07A5-4841-9937-BC50F3F5CA4B}"/>
              </a:ext>
            </a:extLst>
          </p:cNvPr>
          <p:cNvSpPr txBox="1"/>
          <p:nvPr/>
        </p:nvSpPr>
        <p:spPr>
          <a:xfrm>
            <a:off x="2899970" y="6123543"/>
            <a:ext cx="3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CCB67-0A37-43A9-9EBE-F6B2D201C5B1}"/>
              </a:ext>
            </a:extLst>
          </p:cNvPr>
          <p:cNvSpPr txBox="1"/>
          <p:nvPr/>
        </p:nvSpPr>
        <p:spPr>
          <a:xfrm rot="16200000">
            <a:off x="97852" y="3816628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0922B4-F96C-44AB-A521-3E3B3E80B34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68798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Quantitative Information Flow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8B83-CA0B-4BF8-8242-1377A040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42C-5B94-42DB-B8BE-1DDE2F4439C8}" type="slidenum">
              <a:rPr lang="en-US" smtClean="0"/>
              <a:t>3</a:t>
            </a:fld>
            <a:r>
              <a:rPr lang="en-US" dirty="0"/>
              <a:t> of 10</a:t>
            </a:r>
          </a:p>
        </p:txBody>
      </p:sp>
    </p:spTree>
    <p:extLst>
      <p:ext uri="{BB962C8B-B14F-4D97-AF65-F5344CB8AC3E}">
        <p14:creationId xmlns:p14="http://schemas.microsoft.com/office/powerpoint/2010/main" val="416041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1E44F5-5CA4-421F-AC4F-4A556B22EBD0}"/>
              </a:ext>
            </a:extLst>
          </p:cNvPr>
          <p:cNvSpPr/>
          <p:nvPr/>
        </p:nvSpPr>
        <p:spPr>
          <a:xfrm>
            <a:off x="911925" y="5003460"/>
            <a:ext cx="4984373" cy="522514"/>
          </a:xfrm>
          <a:custGeom>
            <a:avLst/>
            <a:gdLst>
              <a:gd name="connsiteX0" fmla="*/ 0 w 4880759"/>
              <a:gd name="connsiteY0" fmla="*/ 522514 h 522514"/>
              <a:gd name="connsiteX1" fmla="*/ 1080655 w 4880759"/>
              <a:gd name="connsiteY1" fmla="*/ 178130 h 522514"/>
              <a:gd name="connsiteX2" fmla="*/ 2339439 w 4880759"/>
              <a:gd name="connsiteY2" fmla="*/ 95003 h 522514"/>
              <a:gd name="connsiteX3" fmla="*/ 3788229 w 4880759"/>
              <a:gd name="connsiteY3" fmla="*/ 498764 h 522514"/>
              <a:gd name="connsiteX4" fmla="*/ 4880759 w 4880759"/>
              <a:gd name="connsiteY4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0759" h="522514">
                <a:moveTo>
                  <a:pt x="0" y="522514"/>
                </a:moveTo>
                <a:cubicBezTo>
                  <a:pt x="345374" y="385948"/>
                  <a:pt x="690749" y="249382"/>
                  <a:pt x="1080655" y="178130"/>
                </a:cubicBezTo>
                <a:cubicBezTo>
                  <a:pt x="1470561" y="106878"/>
                  <a:pt x="1888177" y="41564"/>
                  <a:pt x="2339439" y="95003"/>
                </a:cubicBezTo>
                <a:cubicBezTo>
                  <a:pt x="2790701" y="148442"/>
                  <a:pt x="3364676" y="514598"/>
                  <a:pt x="3788229" y="498764"/>
                </a:cubicBezTo>
                <a:cubicBezTo>
                  <a:pt x="4211782" y="482930"/>
                  <a:pt x="4546270" y="241465"/>
                  <a:pt x="4880759" y="0"/>
                </a:cubicBezTo>
              </a:path>
            </a:pathLst>
          </a:custGeom>
          <a:noFill/>
          <a:ln w="76200">
            <a:solidFill>
              <a:srgbClr val="01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181061AE-91CD-4BBF-B2C7-D818B8930D6C}"/>
              </a:ext>
            </a:extLst>
          </p:cNvPr>
          <p:cNvSpPr/>
          <p:nvPr/>
        </p:nvSpPr>
        <p:spPr>
          <a:xfrm>
            <a:off x="838200" y="1146979"/>
            <a:ext cx="5058098" cy="5029984"/>
          </a:xfrm>
          <a:prstGeom prst="corner">
            <a:avLst>
              <a:gd name="adj1" fmla="val 1922"/>
              <a:gd name="adj2" fmla="val 19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620A9F-6F04-4455-A0B6-8EFE9482341F}"/>
              </a:ext>
            </a:extLst>
          </p:cNvPr>
          <p:cNvSpPr txBox="1">
            <a:spLocks/>
          </p:cNvSpPr>
          <p:nvPr/>
        </p:nvSpPr>
        <p:spPr>
          <a:xfrm>
            <a:off x="6742712" y="4853523"/>
            <a:ext cx="4537363" cy="132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/>
              <a:t>Prior vulnerability: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Adversary’s probability of accomplishing goal given only 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D4171-07A5-4841-9937-BC50F3F5CA4B}"/>
              </a:ext>
            </a:extLst>
          </p:cNvPr>
          <p:cNvSpPr txBox="1"/>
          <p:nvPr/>
        </p:nvSpPr>
        <p:spPr>
          <a:xfrm>
            <a:off x="2899970" y="6123543"/>
            <a:ext cx="3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CCB67-0A37-43A9-9EBE-F6B2D201C5B1}"/>
              </a:ext>
            </a:extLst>
          </p:cNvPr>
          <p:cNvSpPr txBox="1"/>
          <p:nvPr/>
        </p:nvSpPr>
        <p:spPr>
          <a:xfrm rot="16200000">
            <a:off x="97852" y="3816628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0922B4-F96C-44AB-A521-3E3B3E80B34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68798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Quantitative Information Flow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8B83-CA0B-4BF8-8242-1377A040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of 10</a:t>
            </a:r>
          </a:p>
        </p:txBody>
      </p:sp>
    </p:spTree>
    <p:extLst>
      <p:ext uri="{BB962C8B-B14F-4D97-AF65-F5344CB8AC3E}">
        <p14:creationId xmlns:p14="http://schemas.microsoft.com/office/powerpoint/2010/main" val="20343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E9B305-265D-4C99-968D-1A0F629BF64F}"/>
              </a:ext>
            </a:extLst>
          </p:cNvPr>
          <p:cNvSpPr/>
          <p:nvPr/>
        </p:nvSpPr>
        <p:spPr>
          <a:xfrm>
            <a:off x="882632" y="1728690"/>
            <a:ext cx="5013666" cy="1555668"/>
          </a:xfrm>
          <a:custGeom>
            <a:avLst/>
            <a:gdLst>
              <a:gd name="connsiteX0" fmla="*/ 0 w 5237019"/>
              <a:gd name="connsiteY0" fmla="*/ 1543792 h 1543792"/>
              <a:gd name="connsiteX1" fmla="*/ 1211284 w 5237019"/>
              <a:gd name="connsiteY1" fmla="*/ 237507 h 1543792"/>
              <a:gd name="connsiteX2" fmla="*/ 3396343 w 5237019"/>
              <a:gd name="connsiteY2" fmla="*/ 1199408 h 1543792"/>
              <a:gd name="connsiteX3" fmla="*/ 5237019 w 5237019"/>
              <a:gd name="connsiteY3" fmla="*/ 0 h 1543792"/>
              <a:gd name="connsiteX0" fmla="*/ 0 w 5253409"/>
              <a:gd name="connsiteY0" fmla="*/ 1555668 h 1555668"/>
              <a:gd name="connsiteX1" fmla="*/ 1227674 w 5253409"/>
              <a:gd name="connsiteY1" fmla="*/ 237507 h 1555668"/>
              <a:gd name="connsiteX2" fmla="*/ 3412733 w 5253409"/>
              <a:gd name="connsiteY2" fmla="*/ 1199408 h 1555668"/>
              <a:gd name="connsiteX3" fmla="*/ 5253409 w 5253409"/>
              <a:gd name="connsiteY3" fmla="*/ 0 h 1555668"/>
              <a:gd name="connsiteX0" fmla="*/ 0 w 5277448"/>
              <a:gd name="connsiteY0" fmla="*/ 1555668 h 1555668"/>
              <a:gd name="connsiteX1" fmla="*/ 1251713 w 5277448"/>
              <a:gd name="connsiteY1" fmla="*/ 237507 h 1555668"/>
              <a:gd name="connsiteX2" fmla="*/ 3436772 w 5277448"/>
              <a:gd name="connsiteY2" fmla="*/ 1199408 h 1555668"/>
              <a:gd name="connsiteX3" fmla="*/ 5277448 w 5277448"/>
              <a:gd name="connsiteY3" fmla="*/ 0 h 15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448" h="1555668">
                <a:moveTo>
                  <a:pt x="0" y="1555668"/>
                </a:moveTo>
                <a:cubicBezTo>
                  <a:pt x="322613" y="931224"/>
                  <a:pt x="678918" y="296884"/>
                  <a:pt x="1251713" y="237507"/>
                </a:cubicBezTo>
                <a:cubicBezTo>
                  <a:pt x="1824508" y="178130"/>
                  <a:pt x="2765816" y="1238992"/>
                  <a:pt x="3436772" y="1199408"/>
                </a:cubicBezTo>
                <a:cubicBezTo>
                  <a:pt x="4107728" y="1159823"/>
                  <a:pt x="4692588" y="579911"/>
                  <a:pt x="5277448" y="0"/>
                </a:cubicBezTo>
              </a:path>
            </a:pathLst>
          </a:custGeom>
          <a:noFill/>
          <a:ln w="76200">
            <a:solidFill>
              <a:srgbClr val="098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1E44F5-5CA4-421F-AC4F-4A556B22EBD0}"/>
              </a:ext>
            </a:extLst>
          </p:cNvPr>
          <p:cNvSpPr/>
          <p:nvPr/>
        </p:nvSpPr>
        <p:spPr>
          <a:xfrm>
            <a:off x="911925" y="5003460"/>
            <a:ext cx="4984373" cy="522514"/>
          </a:xfrm>
          <a:custGeom>
            <a:avLst/>
            <a:gdLst>
              <a:gd name="connsiteX0" fmla="*/ 0 w 4880759"/>
              <a:gd name="connsiteY0" fmla="*/ 522514 h 522514"/>
              <a:gd name="connsiteX1" fmla="*/ 1080655 w 4880759"/>
              <a:gd name="connsiteY1" fmla="*/ 178130 h 522514"/>
              <a:gd name="connsiteX2" fmla="*/ 2339439 w 4880759"/>
              <a:gd name="connsiteY2" fmla="*/ 95003 h 522514"/>
              <a:gd name="connsiteX3" fmla="*/ 3788229 w 4880759"/>
              <a:gd name="connsiteY3" fmla="*/ 498764 h 522514"/>
              <a:gd name="connsiteX4" fmla="*/ 4880759 w 4880759"/>
              <a:gd name="connsiteY4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0759" h="522514">
                <a:moveTo>
                  <a:pt x="0" y="522514"/>
                </a:moveTo>
                <a:cubicBezTo>
                  <a:pt x="345374" y="385948"/>
                  <a:pt x="690749" y="249382"/>
                  <a:pt x="1080655" y="178130"/>
                </a:cubicBezTo>
                <a:cubicBezTo>
                  <a:pt x="1470561" y="106878"/>
                  <a:pt x="1888177" y="41564"/>
                  <a:pt x="2339439" y="95003"/>
                </a:cubicBezTo>
                <a:cubicBezTo>
                  <a:pt x="2790701" y="148442"/>
                  <a:pt x="3364676" y="514598"/>
                  <a:pt x="3788229" y="498764"/>
                </a:cubicBezTo>
                <a:cubicBezTo>
                  <a:pt x="4211782" y="482930"/>
                  <a:pt x="4546270" y="241465"/>
                  <a:pt x="4880759" y="0"/>
                </a:cubicBezTo>
              </a:path>
            </a:pathLst>
          </a:custGeom>
          <a:noFill/>
          <a:ln w="76200">
            <a:solidFill>
              <a:srgbClr val="01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181061AE-91CD-4BBF-B2C7-D818B8930D6C}"/>
              </a:ext>
            </a:extLst>
          </p:cNvPr>
          <p:cNvSpPr/>
          <p:nvPr/>
        </p:nvSpPr>
        <p:spPr>
          <a:xfrm>
            <a:off x="838200" y="1146979"/>
            <a:ext cx="5058098" cy="5029984"/>
          </a:xfrm>
          <a:prstGeom prst="corner">
            <a:avLst>
              <a:gd name="adj1" fmla="val 1922"/>
              <a:gd name="adj2" fmla="val 19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620A9F-6F04-4455-A0B6-8EFE9482341F}"/>
              </a:ext>
            </a:extLst>
          </p:cNvPr>
          <p:cNvSpPr txBox="1">
            <a:spLocks/>
          </p:cNvSpPr>
          <p:nvPr/>
        </p:nvSpPr>
        <p:spPr>
          <a:xfrm>
            <a:off x="6742712" y="4853523"/>
            <a:ext cx="4537363" cy="132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/>
              <a:t>Prior vulnerability: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Adversary’s probability of accomplishing goal given only 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3F27DE-31F0-43D6-BCC7-0304EBBB8C5D}"/>
              </a:ext>
            </a:extLst>
          </p:cNvPr>
          <p:cNvSpPr txBox="1"/>
          <p:nvPr/>
        </p:nvSpPr>
        <p:spPr>
          <a:xfrm>
            <a:off x="7202236" y="1146979"/>
            <a:ext cx="3618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Posterior vulnerability:</a:t>
            </a:r>
          </a:p>
          <a:p>
            <a:r>
              <a:rPr lang="en-US" sz="2400" dirty="0"/>
              <a:t>Adversary’s probability of accomplishing goal given </a:t>
            </a:r>
            <a:r>
              <a:rPr lang="el-GR" sz="2400" dirty="0"/>
              <a:t>δ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output </a:t>
            </a:r>
            <a:r>
              <a:rPr lang="en-US" sz="2400" i="1" dirty="0"/>
              <a:t>Y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D4171-07A5-4841-9937-BC50F3F5CA4B}"/>
              </a:ext>
            </a:extLst>
          </p:cNvPr>
          <p:cNvSpPr txBox="1"/>
          <p:nvPr/>
        </p:nvSpPr>
        <p:spPr>
          <a:xfrm>
            <a:off x="2899970" y="6123543"/>
            <a:ext cx="3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CCB67-0A37-43A9-9EBE-F6B2D201C5B1}"/>
              </a:ext>
            </a:extLst>
          </p:cNvPr>
          <p:cNvSpPr txBox="1"/>
          <p:nvPr/>
        </p:nvSpPr>
        <p:spPr>
          <a:xfrm rot="16200000">
            <a:off x="97852" y="3816628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0922B4-F96C-44AB-A521-3E3B3E80B34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68798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Quantitative Information Flow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8B83-CA0B-4BF8-8242-1377A040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of 10</a:t>
            </a:r>
          </a:p>
        </p:txBody>
      </p:sp>
    </p:spTree>
    <p:extLst>
      <p:ext uri="{BB962C8B-B14F-4D97-AF65-F5344CB8AC3E}">
        <p14:creationId xmlns:p14="http://schemas.microsoft.com/office/powerpoint/2010/main" val="204062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8B409-AB02-414B-BFF7-A5E2FB19D7B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147624" y="2928098"/>
            <a:ext cx="0" cy="24286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E9B305-265D-4C99-968D-1A0F629BF64F}"/>
              </a:ext>
            </a:extLst>
          </p:cNvPr>
          <p:cNvSpPr/>
          <p:nvPr/>
        </p:nvSpPr>
        <p:spPr>
          <a:xfrm>
            <a:off x="882632" y="1728690"/>
            <a:ext cx="5013666" cy="1555668"/>
          </a:xfrm>
          <a:custGeom>
            <a:avLst/>
            <a:gdLst>
              <a:gd name="connsiteX0" fmla="*/ 0 w 5237019"/>
              <a:gd name="connsiteY0" fmla="*/ 1543792 h 1543792"/>
              <a:gd name="connsiteX1" fmla="*/ 1211284 w 5237019"/>
              <a:gd name="connsiteY1" fmla="*/ 237507 h 1543792"/>
              <a:gd name="connsiteX2" fmla="*/ 3396343 w 5237019"/>
              <a:gd name="connsiteY2" fmla="*/ 1199408 h 1543792"/>
              <a:gd name="connsiteX3" fmla="*/ 5237019 w 5237019"/>
              <a:gd name="connsiteY3" fmla="*/ 0 h 1543792"/>
              <a:gd name="connsiteX0" fmla="*/ 0 w 5253409"/>
              <a:gd name="connsiteY0" fmla="*/ 1555668 h 1555668"/>
              <a:gd name="connsiteX1" fmla="*/ 1227674 w 5253409"/>
              <a:gd name="connsiteY1" fmla="*/ 237507 h 1555668"/>
              <a:gd name="connsiteX2" fmla="*/ 3412733 w 5253409"/>
              <a:gd name="connsiteY2" fmla="*/ 1199408 h 1555668"/>
              <a:gd name="connsiteX3" fmla="*/ 5253409 w 5253409"/>
              <a:gd name="connsiteY3" fmla="*/ 0 h 1555668"/>
              <a:gd name="connsiteX0" fmla="*/ 0 w 5277448"/>
              <a:gd name="connsiteY0" fmla="*/ 1555668 h 1555668"/>
              <a:gd name="connsiteX1" fmla="*/ 1251713 w 5277448"/>
              <a:gd name="connsiteY1" fmla="*/ 237507 h 1555668"/>
              <a:gd name="connsiteX2" fmla="*/ 3436772 w 5277448"/>
              <a:gd name="connsiteY2" fmla="*/ 1199408 h 1555668"/>
              <a:gd name="connsiteX3" fmla="*/ 5277448 w 5277448"/>
              <a:gd name="connsiteY3" fmla="*/ 0 h 15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448" h="1555668">
                <a:moveTo>
                  <a:pt x="0" y="1555668"/>
                </a:moveTo>
                <a:cubicBezTo>
                  <a:pt x="322613" y="931224"/>
                  <a:pt x="678918" y="296884"/>
                  <a:pt x="1251713" y="237507"/>
                </a:cubicBezTo>
                <a:cubicBezTo>
                  <a:pt x="1824508" y="178130"/>
                  <a:pt x="2765816" y="1238992"/>
                  <a:pt x="3436772" y="1199408"/>
                </a:cubicBezTo>
                <a:cubicBezTo>
                  <a:pt x="4107728" y="1159823"/>
                  <a:pt x="4692588" y="579911"/>
                  <a:pt x="5277448" y="0"/>
                </a:cubicBezTo>
              </a:path>
            </a:pathLst>
          </a:custGeom>
          <a:noFill/>
          <a:ln w="76200">
            <a:solidFill>
              <a:srgbClr val="098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1E44F5-5CA4-421F-AC4F-4A556B22EBD0}"/>
              </a:ext>
            </a:extLst>
          </p:cNvPr>
          <p:cNvSpPr/>
          <p:nvPr/>
        </p:nvSpPr>
        <p:spPr>
          <a:xfrm>
            <a:off x="911925" y="5003460"/>
            <a:ext cx="4984373" cy="522514"/>
          </a:xfrm>
          <a:custGeom>
            <a:avLst/>
            <a:gdLst>
              <a:gd name="connsiteX0" fmla="*/ 0 w 4880759"/>
              <a:gd name="connsiteY0" fmla="*/ 522514 h 522514"/>
              <a:gd name="connsiteX1" fmla="*/ 1080655 w 4880759"/>
              <a:gd name="connsiteY1" fmla="*/ 178130 h 522514"/>
              <a:gd name="connsiteX2" fmla="*/ 2339439 w 4880759"/>
              <a:gd name="connsiteY2" fmla="*/ 95003 h 522514"/>
              <a:gd name="connsiteX3" fmla="*/ 3788229 w 4880759"/>
              <a:gd name="connsiteY3" fmla="*/ 498764 h 522514"/>
              <a:gd name="connsiteX4" fmla="*/ 4880759 w 4880759"/>
              <a:gd name="connsiteY4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0759" h="522514">
                <a:moveTo>
                  <a:pt x="0" y="522514"/>
                </a:moveTo>
                <a:cubicBezTo>
                  <a:pt x="345374" y="385948"/>
                  <a:pt x="690749" y="249382"/>
                  <a:pt x="1080655" y="178130"/>
                </a:cubicBezTo>
                <a:cubicBezTo>
                  <a:pt x="1470561" y="106878"/>
                  <a:pt x="1888177" y="41564"/>
                  <a:pt x="2339439" y="95003"/>
                </a:cubicBezTo>
                <a:cubicBezTo>
                  <a:pt x="2790701" y="148442"/>
                  <a:pt x="3364676" y="514598"/>
                  <a:pt x="3788229" y="498764"/>
                </a:cubicBezTo>
                <a:cubicBezTo>
                  <a:pt x="4211782" y="482930"/>
                  <a:pt x="4546270" y="241465"/>
                  <a:pt x="4880759" y="0"/>
                </a:cubicBezTo>
              </a:path>
            </a:pathLst>
          </a:custGeom>
          <a:noFill/>
          <a:ln w="76200">
            <a:solidFill>
              <a:srgbClr val="01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181061AE-91CD-4BBF-B2C7-D818B8930D6C}"/>
              </a:ext>
            </a:extLst>
          </p:cNvPr>
          <p:cNvSpPr/>
          <p:nvPr/>
        </p:nvSpPr>
        <p:spPr>
          <a:xfrm>
            <a:off x="838200" y="1146979"/>
            <a:ext cx="5058098" cy="5029984"/>
          </a:xfrm>
          <a:prstGeom prst="corner">
            <a:avLst>
              <a:gd name="adj1" fmla="val 1922"/>
              <a:gd name="adj2" fmla="val 19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620A9F-6F04-4455-A0B6-8EFE9482341F}"/>
              </a:ext>
            </a:extLst>
          </p:cNvPr>
          <p:cNvSpPr txBox="1">
            <a:spLocks/>
          </p:cNvSpPr>
          <p:nvPr/>
        </p:nvSpPr>
        <p:spPr>
          <a:xfrm>
            <a:off x="6742712" y="4853523"/>
            <a:ext cx="4537363" cy="132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/>
              <a:t>Prior vulnerability: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Adversary’s probability of accomplishing goal given only 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3F27DE-31F0-43D6-BCC7-0304EBBB8C5D}"/>
              </a:ext>
            </a:extLst>
          </p:cNvPr>
          <p:cNvSpPr txBox="1"/>
          <p:nvPr/>
        </p:nvSpPr>
        <p:spPr>
          <a:xfrm>
            <a:off x="7202236" y="1146979"/>
            <a:ext cx="3618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Posterior vulnerability:</a:t>
            </a:r>
          </a:p>
          <a:p>
            <a:r>
              <a:rPr lang="en-US" sz="2400" dirty="0"/>
              <a:t>Adversary’s probability of accomplishing goal given </a:t>
            </a:r>
            <a:r>
              <a:rPr lang="el-GR" sz="2400" dirty="0"/>
              <a:t>δ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output </a:t>
            </a:r>
            <a:r>
              <a:rPr lang="en-US" sz="2400" i="1" dirty="0"/>
              <a:t>Y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2A29AB-21A7-446E-9C41-474D4226294E}"/>
              </a:ext>
            </a:extLst>
          </p:cNvPr>
          <p:cNvSpPr txBox="1"/>
          <p:nvPr/>
        </p:nvSpPr>
        <p:spPr>
          <a:xfrm>
            <a:off x="5896298" y="2974244"/>
            <a:ext cx="4101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Leakage: </a:t>
            </a:r>
          </a:p>
          <a:p>
            <a:r>
              <a:rPr lang="en-US" sz="2600" dirty="0"/>
              <a:t>The difference between prior and posterior vulnerability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D4171-07A5-4841-9937-BC50F3F5CA4B}"/>
              </a:ext>
            </a:extLst>
          </p:cNvPr>
          <p:cNvSpPr txBox="1"/>
          <p:nvPr/>
        </p:nvSpPr>
        <p:spPr>
          <a:xfrm>
            <a:off x="2899970" y="6123543"/>
            <a:ext cx="30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CCB67-0A37-43A9-9EBE-F6B2D201C5B1}"/>
              </a:ext>
            </a:extLst>
          </p:cNvPr>
          <p:cNvSpPr txBox="1"/>
          <p:nvPr/>
        </p:nvSpPr>
        <p:spPr>
          <a:xfrm rot="16200000">
            <a:off x="97852" y="3816628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0922B4-F96C-44AB-A521-3E3B3E80B34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687987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Quantitative Information Flow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8B83-CA0B-4BF8-8242-1377A040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of 10</a:t>
            </a:r>
          </a:p>
        </p:txBody>
      </p:sp>
    </p:spTree>
    <p:extLst>
      <p:ext uri="{BB962C8B-B14F-4D97-AF65-F5344CB8AC3E}">
        <p14:creationId xmlns:p14="http://schemas.microsoft.com/office/powerpoint/2010/main" val="296267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514FDAF-C165-446E-80BE-BAB9E6CB0D9A}"/>
              </a:ext>
            </a:extLst>
          </p:cNvPr>
          <p:cNvGrpSpPr/>
          <p:nvPr/>
        </p:nvGrpSpPr>
        <p:grpSpPr>
          <a:xfrm>
            <a:off x="8712806" y="1555920"/>
            <a:ext cx="1600200" cy="3184401"/>
            <a:chOff x="6781800" y="2564340"/>
            <a:chExt cx="1587015" cy="31844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20FA8E-D25B-4C7F-8C2C-CD739522DDE7}"/>
                </a:ext>
              </a:extLst>
            </p:cNvPr>
            <p:cNvSpPr/>
            <p:nvPr/>
          </p:nvSpPr>
          <p:spPr>
            <a:xfrm>
              <a:off x="6781800" y="4157685"/>
              <a:ext cx="1587014" cy="1591056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B2D67E-754D-4E0E-801F-C4F61007241E}"/>
                </a:ext>
              </a:extLst>
            </p:cNvPr>
            <p:cNvSpPr/>
            <p:nvPr/>
          </p:nvSpPr>
          <p:spPr>
            <a:xfrm>
              <a:off x="6781801" y="2564340"/>
              <a:ext cx="1587014" cy="534389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297D95-E5B2-407F-9DF3-ADF0CEAB14CE}"/>
                </a:ext>
              </a:extLst>
            </p:cNvPr>
            <p:cNvSpPr/>
            <p:nvPr/>
          </p:nvSpPr>
          <p:spPr>
            <a:xfrm>
              <a:off x="6781800" y="3098729"/>
              <a:ext cx="1587014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3ADD1A-10BE-49B1-BD48-3130FB1E43DF}"/>
              </a:ext>
            </a:extLst>
          </p:cNvPr>
          <p:cNvGrpSpPr/>
          <p:nvPr/>
        </p:nvGrpSpPr>
        <p:grpSpPr>
          <a:xfrm>
            <a:off x="8712807" y="1555920"/>
            <a:ext cx="1600200" cy="3184401"/>
            <a:chOff x="9301843" y="2520399"/>
            <a:chExt cx="1587015" cy="31844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BAF2A5-47CE-441D-90EF-F4CEC0286597}"/>
                </a:ext>
              </a:extLst>
            </p:cNvPr>
            <p:cNvSpPr/>
            <p:nvPr/>
          </p:nvSpPr>
          <p:spPr>
            <a:xfrm>
              <a:off x="9301843" y="4113744"/>
              <a:ext cx="1587014" cy="1591056"/>
            </a:xfrm>
            <a:prstGeom prst="rect">
              <a:avLst/>
            </a:prstGeom>
            <a:solidFill>
              <a:srgbClr val="0B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95816F-0357-4EE5-AD86-424218A405E8}"/>
                </a:ext>
              </a:extLst>
            </p:cNvPr>
            <p:cNvSpPr/>
            <p:nvPr/>
          </p:nvSpPr>
          <p:spPr>
            <a:xfrm>
              <a:off x="9301844" y="2520399"/>
              <a:ext cx="1587014" cy="534389"/>
            </a:xfrm>
            <a:prstGeom prst="rect">
              <a:avLst/>
            </a:prstGeom>
            <a:solidFill>
              <a:srgbClr val="C4960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21FF3F-53EC-43B8-931F-7A83ECF2DE34}"/>
                </a:ext>
              </a:extLst>
            </p:cNvPr>
            <p:cNvSpPr/>
            <p:nvPr/>
          </p:nvSpPr>
          <p:spPr>
            <a:xfrm>
              <a:off x="9301843" y="3054788"/>
              <a:ext cx="1587014" cy="1060704"/>
            </a:xfrm>
            <a:prstGeom prst="rect">
              <a:avLst/>
            </a:prstGeom>
            <a:solidFill>
              <a:srgbClr val="7C198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8831CE2-0BAA-4269-9F32-9581F0FF6032}"/>
              </a:ext>
            </a:extLst>
          </p:cNvPr>
          <p:cNvSpPr/>
          <p:nvPr/>
        </p:nvSpPr>
        <p:spPr>
          <a:xfrm>
            <a:off x="5241566" y="1555920"/>
            <a:ext cx="1600200" cy="534390"/>
          </a:xfrm>
          <a:prstGeom prst="rect">
            <a:avLst/>
          </a:prstGeom>
          <a:solidFill>
            <a:srgbClr val="7C198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Xq2gZZ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3F523-9B6A-492B-99AB-BBE56A42F56A}"/>
              </a:ext>
            </a:extLst>
          </p:cNvPr>
          <p:cNvSpPr/>
          <p:nvPr/>
        </p:nvSpPr>
        <p:spPr>
          <a:xfrm>
            <a:off x="5241566" y="2090310"/>
            <a:ext cx="1600200" cy="534390"/>
          </a:xfrm>
          <a:prstGeom prst="rect">
            <a:avLst/>
          </a:prstGeom>
          <a:solidFill>
            <a:srgbClr val="0B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pg73Qq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D80FEB-0479-4ABA-95F6-4C7D8A9BF8EA}"/>
              </a:ext>
            </a:extLst>
          </p:cNvPr>
          <p:cNvSpPr/>
          <p:nvPr/>
        </p:nvSpPr>
        <p:spPr>
          <a:xfrm>
            <a:off x="5241566" y="2624700"/>
            <a:ext cx="1600200" cy="534390"/>
          </a:xfrm>
          <a:prstGeom prst="rect">
            <a:avLst/>
          </a:prstGeom>
          <a:solidFill>
            <a:srgbClr val="0B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pg73Qq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58E599-5241-4775-A65D-FE62A48AF3B4}"/>
              </a:ext>
            </a:extLst>
          </p:cNvPr>
          <p:cNvSpPr/>
          <p:nvPr/>
        </p:nvSpPr>
        <p:spPr>
          <a:xfrm>
            <a:off x="5241566" y="3693480"/>
            <a:ext cx="1600200" cy="534390"/>
          </a:xfrm>
          <a:prstGeom prst="rect">
            <a:avLst/>
          </a:prstGeom>
          <a:solidFill>
            <a:srgbClr val="7C198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Xq2gZZ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817B7D-686E-44CF-BE3D-92488EF56FDC}"/>
              </a:ext>
            </a:extLst>
          </p:cNvPr>
          <p:cNvSpPr/>
          <p:nvPr/>
        </p:nvSpPr>
        <p:spPr>
          <a:xfrm>
            <a:off x="5241566" y="3159090"/>
            <a:ext cx="1600200" cy="534390"/>
          </a:xfrm>
          <a:prstGeom prst="rect">
            <a:avLst/>
          </a:prstGeom>
          <a:solidFill>
            <a:srgbClr val="C4960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w5KL2z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A51046-2B2A-42D6-B430-54575EA56D52}"/>
              </a:ext>
            </a:extLst>
          </p:cNvPr>
          <p:cNvSpPr/>
          <p:nvPr/>
        </p:nvSpPr>
        <p:spPr>
          <a:xfrm>
            <a:off x="5241566" y="4227870"/>
            <a:ext cx="1600200" cy="534390"/>
          </a:xfrm>
          <a:prstGeom prst="rect">
            <a:avLst/>
          </a:prstGeom>
          <a:solidFill>
            <a:srgbClr val="0B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pg73Qq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F871B6-D922-4C49-8FCC-8F63BDBADD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65171" cy="70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Intuition of Model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7B2603-41A6-4CBF-98CA-A7DD119B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 of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5ABEED5-845D-4001-A696-0E265E0855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0905" y="1960223"/>
              <a:ext cx="2669620" cy="18633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6296">
                      <a:extLst>
                        <a:ext uri="{9D8B030D-6E8A-4147-A177-3AD203B41FA5}">
                          <a16:colId xmlns:a16="http://schemas.microsoft.com/office/drawing/2014/main" val="2851635578"/>
                        </a:ext>
                      </a:extLst>
                    </a:gridCol>
                    <a:gridCol w="1643324">
                      <a:extLst>
                        <a:ext uri="{9D8B030D-6E8A-4147-A177-3AD203B41FA5}">
                          <a16:colId xmlns:a16="http://schemas.microsoft.com/office/drawing/2014/main" val="37523493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Disease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2740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84014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04418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70100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5ABEED5-845D-4001-A696-0E265E0855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0905" y="1960223"/>
              <a:ext cx="2669620" cy="18633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6296">
                      <a:extLst>
                        <a:ext uri="{9D8B030D-6E8A-4147-A177-3AD203B41FA5}">
                          <a16:colId xmlns:a16="http://schemas.microsoft.com/office/drawing/2014/main" val="2851635578"/>
                        </a:ext>
                      </a:extLst>
                    </a:gridCol>
                    <a:gridCol w="1643324">
                      <a:extLst>
                        <a:ext uri="{9D8B030D-6E8A-4147-A177-3AD203B41FA5}">
                          <a16:colId xmlns:a16="http://schemas.microsoft.com/office/drawing/2014/main" val="37523493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Disease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963" t="-55385" r="-741" b="-6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740577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2963" t="-124691" r="-741" b="-3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4014629"/>
                      </a:ext>
                    </a:extLst>
                  </a:tr>
                  <a:tr h="489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963" t="-227500" r="-741" b="-2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41833"/>
                      </a:ext>
                    </a:extLst>
                  </a:tr>
                  <a:tr h="489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963" t="-323457" r="-741" b="-190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1005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00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0.28477 0.0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3.7037E-6 L 0.28503 -0.154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7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L 0.2849 -0.232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-11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28464 0.161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80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278 L 0.28464 0.1594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8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28464 0.000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701-0328-456A-BD45-ED403834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31370" cy="70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Results: Bayes Scenario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E2327-568D-4398-A97F-272910281E49}"/>
              </a:ext>
            </a:extLst>
          </p:cNvPr>
          <p:cNvSpPr txBox="1"/>
          <p:nvPr/>
        </p:nvSpPr>
        <p:spPr>
          <a:xfrm>
            <a:off x="0" y="1049327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guess the entire secret in one 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3F64-19B7-4735-9238-57A5A91C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 of 10</a:t>
            </a:r>
          </a:p>
        </p:txBody>
      </p:sp>
    </p:spTree>
    <p:extLst>
      <p:ext uri="{BB962C8B-B14F-4D97-AF65-F5344CB8AC3E}">
        <p14:creationId xmlns:p14="http://schemas.microsoft.com/office/powerpoint/2010/main" val="249341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7968</TotalTime>
  <Words>1862</Words>
  <Application>Microsoft Office PowerPoint</Application>
  <PresentationFormat>Widescreen</PresentationFormat>
  <Paragraphs>318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Quantifying Information Leakage of Deterministic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Bayes Scenario</vt:lpstr>
      <vt:lpstr>Results: Bayes Scenario</vt:lpstr>
      <vt:lpstr>Results: Bayes Scenario</vt:lpstr>
      <vt:lpstr>Results: Bayes Scenario</vt:lpstr>
      <vt:lpstr>Results: Bayes Scenario</vt:lpstr>
      <vt:lpstr>Results: Bayes Scenario</vt:lpstr>
      <vt:lpstr>Results: Bayes Scenario</vt:lpstr>
      <vt:lpstr>Results: Bayes Scenario</vt:lpstr>
      <vt:lpstr>Results: Bayes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Information Leakage of Deterministic Encryption</dc:title>
  <dc:creator>Mireya Jurado</dc:creator>
  <cp:lastModifiedBy>Mireya Jurado</cp:lastModifiedBy>
  <cp:revision>177</cp:revision>
  <dcterms:created xsi:type="dcterms:W3CDTF">2019-11-03T17:27:02Z</dcterms:created>
  <dcterms:modified xsi:type="dcterms:W3CDTF">2019-11-11T11:01:30Z</dcterms:modified>
</cp:coreProperties>
</file>